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jpeg" ContentType="image/jpeg"/>
  <Override PartName="/ppt/media/image4.png" ContentType="image/png"/>
  <Override PartName="/ppt/media/image8.jpeg" ContentType="image/jpeg"/>
  <Override PartName="/ppt/media/image6.jpeg" ContentType="image/jpeg"/>
  <Override PartName="/ppt/media/image7.png" ContentType="image/png"/>
  <Override PartName="/ppt/media/image12.png" ContentType="image/png"/>
  <Override PartName="/ppt/media/image9.png" ContentType="image/png"/>
  <Override PartName="/ppt/media/image10.jpeg" ContentType="image/jpeg"/>
  <Override PartName="/ppt/media/image11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51;p13" descr="image1.jpeg"/>
          <p:cNvPicPr/>
          <p:nvPr/>
        </p:nvPicPr>
        <p:blipFill>
          <a:blip r:embed="rId2"/>
          <a:stretch/>
        </p:blipFill>
        <p:spPr>
          <a:xfrm>
            <a:off x="-3729240" y="4705200"/>
            <a:ext cx="16616880" cy="437760"/>
          </a:xfrm>
          <a:prstGeom prst="rect">
            <a:avLst/>
          </a:prstGeom>
          <a:ln w="0">
            <a:noFill/>
          </a:ln>
        </p:spPr>
      </p:pic>
      <p:sp>
        <p:nvSpPr>
          <p:cNvPr id="1" name="Google Shape;52;p13" hidden="1"/>
          <p:cNvSpPr/>
          <p:nvPr/>
        </p:nvSpPr>
        <p:spPr>
          <a:xfrm>
            <a:off x="423000" y="4849920"/>
            <a:ext cx="6428880" cy="15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000" spc="-1" strike="noStrike">
                <a:solidFill>
                  <a:srgbClr val="ffffff"/>
                </a:solidFill>
                <a:latin typeface="Helvetica Neue"/>
                <a:ea typeface="Helvetica Neue"/>
              </a:rPr>
              <a:t>Name, Date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2" name="Google Shape;53;p13" hidden="1"/>
          <p:cNvSpPr/>
          <p:nvPr/>
        </p:nvSpPr>
        <p:spPr>
          <a:xfrm>
            <a:off x="0" y="72828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006068">
                <a:alpha val="4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Google Shape;54;p13" descr="image2.tif"/>
          <p:cNvPicPr/>
          <p:nvPr/>
        </p:nvPicPr>
        <p:blipFill>
          <a:blip r:embed="rId3"/>
          <a:stretch/>
        </p:blipFill>
        <p:spPr>
          <a:xfrm>
            <a:off x="8209080" y="103680"/>
            <a:ext cx="675000" cy="513360"/>
          </a:xfrm>
          <a:prstGeom prst="rect">
            <a:avLst/>
          </a:prstGeom>
          <a:ln w="0">
            <a:noFill/>
          </a:ln>
        </p:spPr>
      </p:pic>
      <p:sp>
        <p:nvSpPr>
          <p:cNvPr id="4" name="Google Shape;55;p13" hidden="1"/>
          <p:cNvSpPr/>
          <p:nvPr/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Title Text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5" name="Google Shape;56;p13" hidden="1"/>
          <p:cNvSpPr/>
          <p:nvPr/>
        </p:nvSpPr>
        <p:spPr>
          <a:xfrm>
            <a:off x="500040" y="1047600"/>
            <a:ext cx="8268480" cy="37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Body Level One</a:t>
            </a:r>
            <a:endParaRPr b="0" lang="en-US" sz="1700" spc="-1" strike="noStrike">
              <a:latin typeface="Arial"/>
            </a:endParaRPr>
          </a:p>
          <a:p>
            <a:pPr lvl="1" marL="43812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Two</a:t>
            </a:r>
            <a:endParaRPr b="0" lang="en-US" sz="1700" spc="-1" strike="noStrike">
              <a:latin typeface="Arial"/>
            </a:endParaRPr>
          </a:p>
          <a:p>
            <a:pPr lvl="2" marL="73944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Three</a:t>
            </a:r>
            <a:endParaRPr b="0" lang="en-US" sz="1700" spc="-1" strike="noStrike">
              <a:latin typeface="Arial"/>
            </a:endParaRPr>
          </a:p>
          <a:p>
            <a:pPr lvl="3" marL="104076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Four</a:t>
            </a:r>
            <a:endParaRPr b="0" lang="en-US" sz="1700" spc="-1" strike="noStrike">
              <a:latin typeface="Arial"/>
            </a:endParaRPr>
          </a:p>
          <a:p>
            <a:pPr lvl="4" marL="134208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Five</a:t>
            </a:r>
            <a:endParaRPr b="0" lang="en-US" sz="1700" spc="-1" strike="noStrike">
              <a:latin typeface="Arial"/>
            </a:endParaRPr>
          </a:p>
        </p:txBody>
      </p:sp>
      <p:sp>
        <p:nvSpPr>
          <p:cNvPr id="6" name="Google Shape;57;p13" hidden="1"/>
          <p:cNvSpPr/>
          <p:nvPr/>
        </p:nvSpPr>
        <p:spPr>
          <a:xfrm>
            <a:off x="8401680" y="4816800"/>
            <a:ext cx="290160" cy="21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" name="Google Shape;62;p14" descr="image1.jpeg"/>
          <p:cNvPicPr/>
          <p:nvPr/>
        </p:nvPicPr>
        <p:blipFill>
          <a:blip r:embed="rId4"/>
          <a:stretch/>
        </p:blipFill>
        <p:spPr>
          <a:xfrm rot="5400000">
            <a:off x="2147760" y="-2175840"/>
            <a:ext cx="4848480" cy="918288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63;p14"/>
          <p:cNvSpPr/>
          <p:nvPr/>
        </p:nvSpPr>
        <p:spPr>
          <a:xfrm>
            <a:off x="4232520" y="2555640"/>
            <a:ext cx="4928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PlaceHolder 1"/>
          <p:cNvSpPr>
            <a:spLocks noGrp="1"/>
          </p:cNvSpPr>
          <p:nvPr>
            <p:ph type="body"/>
          </p:nvPr>
        </p:nvSpPr>
        <p:spPr>
          <a:xfrm>
            <a:off x="561960" y="4712400"/>
            <a:ext cx="6428880" cy="298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" name="Google Shape;65;p14" descr="image2.tif"/>
          <p:cNvPicPr/>
          <p:nvPr/>
        </p:nvPicPr>
        <p:blipFill>
          <a:blip r:embed="rId5"/>
          <a:stretch/>
        </p:blipFill>
        <p:spPr>
          <a:xfrm>
            <a:off x="7913520" y="4066920"/>
            <a:ext cx="997920" cy="759240"/>
          </a:xfrm>
          <a:prstGeom prst="rect">
            <a:avLst/>
          </a:prstGeom>
          <a:ln w="0">
            <a:noFill/>
          </a:ln>
        </p:spPr>
      </p:pic>
      <p:pic>
        <p:nvPicPr>
          <p:cNvPr id="11" name="Google Shape;66;p14" descr="image3.tif"/>
          <p:cNvPicPr/>
          <p:nvPr/>
        </p:nvPicPr>
        <p:blipFill>
          <a:blip r:embed="rId6"/>
          <a:stretch/>
        </p:blipFill>
        <p:spPr>
          <a:xfrm>
            <a:off x="526320" y="348840"/>
            <a:ext cx="2639160" cy="2007360"/>
          </a:xfrm>
          <a:prstGeom prst="rect">
            <a:avLst/>
          </a:prstGeom>
          <a:ln w="0">
            <a:noFill/>
          </a:ln>
        </p:spPr>
      </p:pic>
      <p:sp>
        <p:nvSpPr>
          <p:cNvPr id="12" name="PlaceHolder 2"/>
          <p:cNvSpPr>
            <a:spLocks noGrp="1"/>
          </p:cNvSpPr>
          <p:nvPr>
            <p:ph type="title"/>
          </p:nvPr>
        </p:nvSpPr>
        <p:spPr>
          <a:xfrm>
            <a:off x="4214880" y="1034640"/>
            <a:ext cx="4696560" cy="145980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r>
              <a:rPr b="0" lang="en-US" sz="25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214880" y="2648880"/>
            <a:ext cx="4696560" cy="145980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 fontScale="7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sldNum"/>
          </p:nvPr>
        </p:nvSpPr>
        <p:spPr>
          <a:xfrm>
            <a:off x="4419720" y="3090240"/>
            <a:ext cx="213336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E4155D2-CE84-46CF-A3E4-2BBD2A3BBE01}" type="slidenum">
              <a:rPr b="0" lang="en-GB" sz="1200" spc="-1" strike="noStrike">
                <a:solidFill>
                  <a:srgbClr val="004d55"/>
                </a:solidFill>
                <a:latin typeface="Helvetica Neue Light"/>
                <a:ea typeface="Helvetica Neue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 descr="image1.jpeg"/>
          <p:cNvPicPr/>
          <p:nvPr/>
        </p:nvPicPr>
        <p:blipFill>
          <a:blip r:embed="rId2"/>
          <a:stretch/>
        </p:blipFill>
        <p:spPr>
          <a:xfrm>
            <a:off x="-3729240" y="4705200"/>
            <a:ext cx="16616880" cy="437760"/>
          </a:xfrm>
          <a:prstGeom prst="rect">
            <a:avLst/>
          </a:prstGeom>
          <a:ln w="0">
            <a:noFill/>
          </a:ln>
        </p:spPr>
      </p:pic>
      <p:sp>
        <p:nvSpPr>
          <p:cNvPr id="52" name="Google Shape;52;p13" hidden="1"/>
          <p:cNvSpPr/>
          <p:nvPr/>
        </p:nvSpPr>
        <p:spPr>
          <a:xfrm>
            <a:off x="423000" y="4849920"/>
            <a:ext cx="6428880" cy="15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000" spc="-1" strike="noStrike">
                <a:solidFill>
                  <a:srgbClr val="ffffff"/>
                </a:solidFill>
                <a:latin typeface="Helvetica Neue"/>
                <a:ea typeface="Helvetica Neue"/>
              </a:rPr>
              <a:t>Name, Date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53" name="Google Shape;53;p13" hidden="1"/>
          <p:cNvSpPr/>
          <p:nvPr/>
        </p:nvSpPr>
        <p:spPr>
          <a:xfrm>
            <a:off x="0" y="72828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006068">
                <a:alpha val="4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54" name="Google Shape;54;p13" descr="image2.tif"/>
          <p:cNvPicPr/>
          <p:nvPr/>
        </p:nvPicPr>
        <p:blipFill>
          <a:blip r:embed="rId3"/>
          <a:stretch/>
        </p:blipFill>
        <p:spPr>
          <a:xfrm>
            <a:off x="8209080" y="103680"/>
            <a:ext cx="675000" cy="513360"/>
          </a:xfrm>
          <a:prstGeom prst="rect">
            <a:avLst/>
          </a:prstGeom>
          <a:ln w="0">
            <a:noFill/>
          </a:ln>
        </p:spPr>
      </p:pic>
      <p:sp>
        <p:nvSpPr>
          <p:cNvPr id="55" name="Google Shape;55;p13" hidden="1"/>
          <p:cNvSpPr/>
          <p:nvPr/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Title Text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56" name="Google Shape;56;p13" hidden="1"/>
          <p:cNvSpPr/>
          <p:nvPr/>
        </p:nvSpPr>
        <p:spPr>
          <a:xfrm>
            <a:off x="500040" y="1047600"/>
            <a:ext cx="8268480" cy="37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Body Level One</a:t>
            </a:r>
            <a:endParaRPr b="0" lang="en-US" sz="1700" spc="-1" strike="noStrike">
              <a:latin typeface="Arial"/>
            </a:endParaRPr>
          </a:p>
          <a:p>
            <a:pPr lvl="1" marL="43812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Two</a:t>
            </a:r>
            <a:endParaRPr b="0" lang="en-US" sz="1700" spc="-1" strike="noStrike">
              <a:latin typeface="Arial"/>
            </a:endParaRPr>
          </a:p>
          <a:p>
            <a:pPr lvl="2" marL="73944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Three</a:t>
            </a:r>
            <a:endParaRPr b="0" lang="en-US" sz="1700" spc="-1" strike="noStrike">
              <a:latin typeface="Arial"/>
            </a:endParaRPr>
          </a:p>
          <a:p>
            <a:pPr lvl="3" marL="104076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Four</a:t>
            </a:r>
            <a:endParaRPr b="0" lang="en-US" sz="1700" spc="-1" strike="noStrike">
              <a:latin typeface="Arial"/>
            </a:endParaRPr>
          </a:p>
          <a:p>
            <a:pPr lvl="4" marL="134208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Five</a:t>
            </a:r>
            <a:endParaRPr b="0" lang="en-US" sz="1700" spc="-1" strike="noStrike">
              <a:latin typeface="Arial"/>
            </a:endParaRPr>
          </a:p>
        </p:txBody>
      </p:sp>
      <p:sp>
        <p:nvSpPr>
          <p:cNvPr id="57" name="Google Shape;57;p13" hidden="1"/>
          <p:cNvSpPr/>
          <p:nvPr/>
        </p:nvSpPr>
        <p:spPr>
          <a:xfrm>
            <a:off x="8401680" y="4816800"/>
            <a:ext cx="290160" cy="21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8" name="Google Shape;71;p15" descr="image1.jpeg"/>
          <p:cNvPicPr/>
          <p:nvPr/>
        </p:nvPicPr>
        <p:blipFill>
          <a:blip r:embed="rId4"/>
          <a:stretch/>
        </p:blipFill>
        <p:spPr>
          <a:xfrm>
            <a:off x="-20880" y="4705200"/>
            <a:ext cx="16616880" cy="437760"/>
          </a:xfrm>
          <a:prstGeom prst="rect">
            <a:avLst/>
          </a:prstGeom>
          <a:ln w="0">
            <a:noFill/>
          </a:ln>
        </p:spPr>
      </p:pic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423000" y="4824720"/>
            <a:ext cx="6428880" cy="298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9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Google Shape;73;p15"/>
          <p:cNvSpPr/>
          <p:nvPr/>
        </p:nvSpPr>
        <p:spPr>
          <a:xfrm>
            <a:off x="0" y="72828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006068">
                <a:alpha val="4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61" name="Google Shape;74;p15" descr="image2.tif"/>
          <p:cNvPicPr/>
          <p:nvPr/>
        </p:nvPicPr>
        <p:blipFill>
          <a:blip r:embed="rId5"/>
          <a:stretch/>
        </p:blipFill>
        <p:spPr>
          <a:xfrm>
            <a:off x="8209080" y="103680"/>
            <a:ext cx="675000" cy="513360"/>
          </a:xfrm>
          <a:prstGeom prst="rect">
            <a:avLst/>
          </a:prstGeom>
          <a:ln w="0">
            <a:noFill/>
          </a:ln>
        </p:spPr>
      </p:pic>
      <p:sp>
        <p:nvSpPr>
          <p:cNvPr id="62" name="PlaceHolder 2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r>
              <a:rPr b="0" lang="en-US" sz="23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0040" y="1047600"/>
            <a:ext cx="82684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7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sldNum"/>
          </p:nvPr>
        </p:nvSpPr>
        <p:spPr>
          <a:xfrm>
            <a:off x="8438040" y="4816800"/>
            <a:ext cx="21672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28DF60DB-DE48-4A24-A7BE-4F29D4306A16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51;p13" descr="image1.jpeg"/>
          <p:cNvPicPr/>
          <p:nvPr/>
        </p:nvPicPr>
        <p:blipFill>
          <a:blip r:embed="rId2"/>
          <a:stretch/>
        </p:blipFill>
        <p:spPr>
          <a:xfrm>
            <a:off x="-3729240" y="4705200"/>
            <a:ext cx="16616880" cy="437760"/>
          </a:xfrm>
          <a:prstGeom prst="rect">
            <a:avLst/>
          </a:prstGeom>
          <a:ln w="0">
            <a:noFill/>
          </a:ln>
        </p:spPr>
      </p:pic>
      <p:sp>
        <p:nvSpPr>
          <p:cNvPr id="102" name="Google Shape;52;p13" hidden="1"/>
          <p:cNvSpPr/>
          <p:nvPr/>
        </p:nvSpPr>
        <p:spPr>
          <a:xfrm>
            <a:off x="423000" y="4849920"/>
            <a:ext cx="6428880" cy="15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000" spc="-1" strike="noStrike">
                <a:solidFill>
                  <a:srgbClr val="ffffff"/>
                </a:solidFill>
                <a:latin typeface="Helvetica Neue"/>
                <a:ea typeface="Helvetica Neue"/>
              </a:rPr>
              <a:t>Name, Date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103" name="Google Shape;53;p13" hidden="1"/>
          <p:cNvSpPr/>
          <p:nvPr/>
        </p:nvSpPr>
        <p:spPr>
          <a:xfrm>
            <a:off x="0" y="72828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006068">
                <a:alpha val="45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04" name="Google Shape;54;p13" descr="image2.tif"/>
          <p:cNvPicPr/>
          <p:nvPr/>
        </p:nvPicPr>
        <p:blipFill>
          <a:blip r:embed="rId3"/>
          <a:stretch/>
        </p:blipFill>
        <p:spPr>
          <a:xfrm>
            <a:off x="8209080" y="103680"/>
            <a:ext cx="675000" cy="513360"/>
          </a:xfrm>
          <a:prstGeom prst="rect">
            <a:avLst/>
          </a:prstGeom>
          <a:ln w="0">
            <a:noFill/>
          </a:ln>
        </p:spPr>
      </p:pic>
      <p:sp>
        <p:nvSpPr>
          <p:cNvPr id="105" name="Google Shape;55;p13" hidden="1"/>
          <p:cNvSpPr/>
          <p:nvPr/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Title Text</a:t>
            </a:r>
            <a:endParaRPr b="0" lang="en-US" sz="2300" spc="-1" strike="noStrike">
              <a:latin typeface="Arial"/>
            </a:endParaRPr>
          </a:p>
        </p:txBody>
      </p:sp>
      <p:sp>
        <p:nvSpPr>
          <p:cNvPr id="106" name="Google Shape;56;p13" hidden="1"/>
          <p:cNvSpPr/>
          <p:nvPr/>
        </p:nvSpPr>
        <p:spPr>
          <a:xfrm>
            <a:off x="500040" y="1047600"/>
            <a:ext cx="8268480" cy="377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Body Level One</a:t>
            </a:r>
            <a:endParaRPr b="0" lang="en-US" sz="1700" spc="-1" strike="noStrike">
              <a:latin typeface="Arial"/>
            </a:endParaRPr>
          </a:p>
          <a:p>
            <a:pPr lvl="1" marL="43812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Two</a:t>
            </a:r>
            <a:endParaRPr b="0" lang="en-US" sz="1700" spc="-1" strike="noStrike">
              <a:latin typeface="Arial"/>
            </a:endParaRPr>
          </a:p>
          <a:p>
            <a:pPr lvl="2" marL="73944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Three</a:t>
            </a:r>
            <a:endParaRPr b="0" lang="en-US" sz="1700" spc="-1" strike="noStrike">
              <a:latin typeface="Arial"/>
            </a:endParaRPr>
          </a:p>
          <a:p>
            <a:pPr lvl="3" marL="104076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Four</a:t>
            </a:r>
            <a:endParaRPr b="0" lang="en-US" sz="1700" spc="-1" strike="noStrike">
              <a:latin typeface="Arial"/>
            </a:endParaRPr>
          </a:p>
          <a:p>
            <a:pPr lvl="4" marL="1342080" indent="-16380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"/>
              <a:buChar char="–"/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Body Level Five</a:t>
            </a:r>
            <a:endParaRPr b="0" lang="en-US" sz="1700" spc="-1" strike="noStrike">
              <a:latin typeface="Arial"/>
            </a:endParaRPr>
          </a:p>
        </p:txBody>
      </p:sp>
      <p:sp>
        <p:nvSpPr>
          <p:cNvPr id="107" name="Google Shape;57;p13" hidden="1"/>
          <p:cNvSpPr/>
          <p:nvPr/>
        </p:nvSpPr>
        <p:spPr>
          <a:xfrm>
            <a:off x="8401680" y="4816800"/>
            <a:ext cx="290160" cy="21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Google Shape;79;p16"/>
          <p:cNvSpPr/>
          <p:nvPr/>
        </p:nvSpPr>
        <p:spPr>
          <a:xfrm>
            <a:off x="-13320" y="722880"/>
            <a:ext cx="9169920" cy="4437000"/>
          </a:xfrm>
          <a:prstGeom prst="rect">
            <a:avLst/>
          </a:prstGeom>
          <a:solidFill>
            <a:srgbClr val="f2f2f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Google Shape;80;p16"/>
          <p:cNvSpPr/>
          <p:nvPr/>
        </p:nvSpPr>
        <p:spPr>
          <a:xfrm>
            <a:off x="1123200" y="1511640"/>
            <a:ext cx="3480120" cy="21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4600" spc="-1" strike="noStrike">
                <a:solidFill>
                  <a:srgbClr val="004d55"/>
                </a:solidFill>
                <a:latin typeface="Open Sans"/>
                <a:ea typeface="Open Sans"/>
              </a:rPr>
              <a:t>Questions,</a:t>
            </a:r>
            <a:endParaRPr b="0" lang="en-US" sz="4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4600" spc="-1" strike="noStrike">
                <a:solidFill>
                  <a:srgbClr val="004d55"/>
                </a:solidFill>
                <a:latin typeface="Open Sans"/>
                <a:ea typeface="Open Sans"/>
              </a:rPr>
              <a:t>feedback</a:t>
            </a:r>
            <a:endParaRPr b="0" lang="en-US" sz="4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4600" spc="-1" strike="noStrike">
                <a:solidFill>
                  <a:srgbClr val="004d55"/>
                </a:solidFill>
                <a:latin typeface="Open Sans"/>
                <a:ea typeface="Open Sans"/>
              </a:rPr>
              <a:t>&amp; dialogue</a:t>
            </a:r>
            <a:endParaRPr b="0" lang="en-US" sz="4600" spc="-1" strike="noStrike">
              <a:latin typeface="Arial"/>
            </a:endParaRPr>
          </a:p>
        </p:txBody>
      </p:sp>
      <p:sp>
        <p:nvSpPr>
          <p:cNvPr id="110" name="Google Shape;81;p16"/>
          <p:cNvSpPr/>
          <p:nvPr/>
        </p:nvSpPr>
        <p:spPr>
          <a:xfrm>
            <a:off x="0" y="728280"/>
            <a:ext cx="9143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006068">
                <a:alpha val="6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11" name="Google Shape;82;p16" descr="image2.tif"/>
          <p:cNvPicPr/>
          <p:nvPr/>
        </p:nvPicPr>
        <p:blipFill>
          <a:blip r:embed="rId4"/>
          <a:stretch/>
        </p:blipFill>
        <p:spPr>
          <a:xfrm>
            <a:off x="8209080" y="103680"/>
            <a:ext cx="675000" cy="513360"/>
          </a:xfrm>
          <a:prstGeom prst="rect">
            <a:avLst/>
          </a:prstGeom>
          <a:ln w="0">
            <a:noFill/>
          </a:ln>
        </p:spPr>
      </p:pic>
      <p:sp>
        <p:nvSpPr>
          <p:cNvPr id="112" name="Google Shape;83;p16"/>
          <p:cNvSpPr/>
          <p:nvPr/>
        </p:nvSpPr>
        <p:spPr>
          <a:xfrm>
            <a:off x="5119200" y="1335960"/>
            <a:ext cx="3020040" cy="2982240"/>
          </a:xfrm>
          <a:prstGeom prst="ellipse">
            <a:avLst/>
          </a:prstGeom>
          <a:solidFill>
            <a:srgbClr val="004055"/>
          </a:solidFill>
          <a:ln w="0">
            <a:noFill/>
          </a:ln>
          <a:effectLst>
            <a:outerShdw blurRad="63360" dir="5400000" dist="25560" rotWithShape="0">
              <a:srgbClr val="000000">
                <a:alpha val="5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13" name="Google Shape;84;p16"/>
          <p:cNvSpPr/>
          <p:nvPr/>
        </p:nvSpPr>
        <p:spPr>
          <a:xfrm>
            <a:off x="6135480" y="1486080"/>
            <a:ext cx="987480" cy="23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5000" spc="-1" strike="noStrike">
                <a:solidFill>
                  <a:srgbClr val="fa9102"/>
                </a:solidFill>
                <a:latin typeface="Open Sans"/>
                <a:ea typeface="Open Sans"/>
              </a:rPr>
              <a:t>?</a:t>
            </a:r>
            <a:endParaRPr b="0" lang="en-US" sz="15000" spc="-1" strike="noStrike">
              <a:latin typeface="Arial"/>
            </a:endParaRPr>
          </a:p>
        </p:txBody>
      </p:sp>
      <p:sp>
        <p:nvSpPr>
          <p:cNvPr id="114" name="PlaceHolder 1"/>
          <p:cNvSpPr>
            <a:spLocks noGrp="1"/>
          </p:cNvSpPr>
          <p:nvPr>
            <p:ph type="sldNum"/>
          </p:nvPr>
        </p:nvSpPr>
        <p:spPr>
          <a:xfrm>
            <a:off x="4419720" y="3090240"/>
            <a:ext cx="213336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A722D51-EBA1-4F07-82B1-40B6BD1C1DB3}" type="slidenum">
              <a:rPr b="0" lang="en-GB" sz="1200" spc="-1" strike="noStrike">
                <a:solidFill>
                  <a:srgbClr val="004d55"/>
                </a:solidFill>
                <a:latin typeface="Helvetica Neue Light"/>
                <a:ea typeface="Helvetica Neue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ripe.net/participate/ripe/tf/rdb-requirements-tf/requirements-for-the-ripe-database-docx.pdf" TargetMode="External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ripe.net/ripe/mail/archives/ripe-db-requirements-tf/" TargetMode="External"/><Relationship Id="rId2" Type="http://schemas.openxmlformats.org/officeDocument/2006/relationships/hyperlink" Target="https://www.ripe.net/participate/ripe/bof/dbtf-bof" TargetMode="External"/><Relationship Id="rId3" Type="http://schemas.openxmlformats.org/officeDocument/2006/relationships/hyperlink" Target="https://ripe81.ripe.net/archives/video/402/" TargetMode="External"/><Relationship Id="rId4" Type="http://schemas.openxmlformats.org/officeDocument/2006/relationships/hyperlink" Target="https://www.ripe.net/participate/ripe/bof/dbtf-bof-5-may-2021" TargetMode="External"/><Relationship Id="rId5" Type="http://schemas.openxmlformats.org/officeDocument/2006/relationships/hyperlink" Target="https://ripe80.ripe.net/archives/video/382" TargetMode="External"/><Relationship Id="rId6" Type="http://schemas.openxmlformats.org/officeDocument/2006/relationships/hyperlink" Target="https://ripe81.ripe.net/archives/video/490/" TargetMode="External"/><Relationship Id="rId7" Type="http://schemas.openxmlformats.org/officeDocument/2006/relationships/hyperlink" Target="https://ripe82.ripe.net/archives/video/614/" TargetMode="External"/><Relationship Id="rId8" Type="http://schemas.openxmlformats.org/officeDocument/2006/relationships/hyperlink" Target="https://www.ripe.net/ripe/mail/archives/ripe-list/2020-May/001791.html" TargetMode="External"/><Relationship Id="rId9" Type="http://schemas.openxmlformats.org/officeDocument/2006/relationships/hyperlink" Target="https://www.ripe.net/participate/ripe/tf/rdb-requirements-tf/the-ripe-database-requirements-task-force-draft-document.pdf/at_download/file" TargetMode="External"/><Relationship Id="rId10" Type="http://schemas.openxmlformats.org/officeDocument/2006/relationships/hyperlink" Target="https://www.ripe.net/participate/ripe/tf/rdb-requirements-tf/the-ripe-database-requirements-task-force-draft-report-july-2021.pdf" TargetMode="External"/><Relationship Id="rId11" Type="http://schemas.openxmlformats.org/officeDocument/2006/relationships/hyperlink" Target="https://www.ripe.net/participate/ripe/tf/rdb-requirements-tf/requirements-for-the-ripe-database-docx.pdf" TargetMode="External"/><Relationship Id="rId1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/>
          </p:nvPr>
        </p:nvSpPr>
        <p:spPr>
          <a:xfrm>
            <a:off x="561960" y="4712400"/>
            <a:ext cx="6428880" cy="289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22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2200" spc="-1" strike="noStrike">
                <a:solidFill>
                  <a:srgbClr val="004d55"/>
                </a:solidFill>
                <a:latin typeface="Helvetica Neue Light"/>
                <a:ea typeface="Helvetica Neue Light"/>
              </a:rPr>
              <a:t> | RIPE 83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title"/>
          </p:nvPr>
        </p:nvSpPr>
        <p:spPr>
          <a:xfrm>
            <a:off x="4214880" y="1034640"/>
            <a:ext cx="4696560" cy="145980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500" spc="-1" strike="noStrike">
                <a:solidFill>
                  <a:srgbClr val="004d55"/>
                </a:solidFill>
                <a:latin typeface="Open Sans"/>
                <a:ea typeface="Open Sans"/>
              </a:rPr>
              <a:t>RIPE Database Requirements Task Force</a:t>
            </a:r>
            <a:r>
              <a:rPr b="1" lang="en-GB" sz="1200" spc="-1" strike="noStrike">
                <a:solidFill>
                  <a:srgbClr val="004d55"/>
                </a:solidFill>
                <a:latin typeface="Times New Roman"/>
                <a:ea typeface="Times New Roman"/>
              </a:rPr>
              <a:t>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4214880" y="2648880"/>
            <a:ext cx="4696560" cy="145980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180720" indent="-180720">
              <a:lnSpc>
                <a:spcPct val="100000"/>
              </a:lnSpc>
              <a:tabLst>
                <a:tab algn="l" pos="0"/>
              </a:tabLst>
            </a:pPr>
            <a:r>
              <a:rPr b="0" lang="en-GB" sz="1600" spc="-1" strike="noStrike">
                <a:solidFill>
                  <a:srgbClr val="004d55"/>
                </a:solidFill>
                <a:latin typeface="Open Sans"/>
                <a:ea typeface="Open Sans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Up Next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0390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The RIPE Chair Team will coordinate with the relevant WGs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WGs to discuss the recommendations via their respective mailing lists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If accepted, the RIPE NCC to implement the recommendations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8761B05F-1168-4C67-A069-C035D6171DB0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92" name="Google Shape;126;p22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83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Task Force Members</a:t>
            </a:r>
            <a:r>
              <a:rPr b="1" lang="en-GB" sz="1200" spc="-1" strike="noStrike">
                <a:solidFill>
                  <a:srgbClr val="004d55"/>
                </a:solidFill>
                <a:latin typeface="Times New Roman"/>
                <a:ea typeface="Times New Roman"/>
              </a:rPr>
              <a:t>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407160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Nick Hilliard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James Kennedy (co-Chair)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Shane Kerr (Vice Chair)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Peter Koch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Sara Marcolla (until February 2021)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Bijal Sanghani (Chair)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126360">
              <a:lnSpc>
                <a:spcPct val="120000"/>
              </a:lnSpc>
              <a:spcBef>
                <a:spcPts val="300"/>
              </a:spcBef>
              <a:tabLst>
                <a:tab algn="l" pos="0"/>
              </a:tabLst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algn="l" pos="0"/>
              </a:tabLst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BE6F5BB9-E211-4138-AA0F-3CE66600A9D3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59" name="Google Shape;109;p20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83</a:t>
            </a:r>
            <a:endParaRPr b="0" lang="en-US" sz="900" spc="-1" strike="noStrike">
              <a:latin typeface="Arial"/>
            </a:endParaRPr>
          </a:p>
        </p:txBody>
      </p:sp>
      <p:sp>
        <p:nvSpPr>
          <p:cNvPr id="160" name="Google Shape;110;p20"/>
          <p:cNvSpPr/>
          <p:nvPr/>
        </p:nvSpPr>
        <p:spPr>
          <a:xfrm>
            <a:off x="4572000" y="1047600"/>
            <a:ext cx="4071600" cy="322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50760" tIns="50760" bIns="50760" anchor="t">
            <a:normAutofit/>
          </a:bodyPr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1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RIPE NCC Support:</a:t>
            </a:r>
            <a:endParaRPr b="0" lang="en-US" sz="1700" spc="-1" strike="noStrike"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Boris Duval</a:t>
            </a:r>
            <a:endParaRPr b="0" lang="en-US" sz="1700" spc="-1" strike="noStrike"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Maria Stafyla</a:t>
            </a:r>
            <a:endParaRPr b="0" lang="en-US" sz="1700" spc="-1" strike="noStrike"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Edward Shryane</a:t>
            </a:r>
            <a:endParaRPr b="0" lang="en-US" sz="1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200" spc="-1" strike="noStrike">
                <a:solidFill>
                  <a:srgbClr val="004d55"/>
                </a:solidFill>
                <a:latin typeface="Open Sans"/>
                <a:ea typeface="Open Sans"/>
              </a:rPr>
              <a:t>RIPE Database Requirements Task Force</a:t>
            </a:r>
            <a:r>
              <a:rPr b="1" lang="en-GB" sz="1200" spc="-1" strike="noStrike">
                <a:solidFill>
                  <a:srgbClr val="004d55"/>
                </a:solidFill>
                <a:latin typeface="Times New Roman"/>
                <a:ea typeface="Times New Roman"/>
              </a:rPr>
              <a:t> 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0390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The RIPE Database Requirements Task Force was formed in October 2019 as an outcome of the Big Picture BoF that took place at RIPE 78 in Reykjavik, Iceland.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algn="l" pos="0"/>
              </a:tabLst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The Task Force was tasked to produce a RIPE document listing the requirements for the RIPE Database and their rationales.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algn="l" pos="0"/>
              </a:tabLst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The Task Force published its 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1"/>
              </a:rPr>
              <a:t>final report 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in October 2021.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A6ADE1B0-191D-4D06-9319-83A6222AA84E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64" name="Google Shape;118;p21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| 5 May 2021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Our Work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0390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Regular meetings (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1"/>
              </a:rPr>
              <a:t>minutes publicly available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Two surveys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Mailing lists feedback (ripe-list, db-wg)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Three BoFs (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2"/>
              </a:rPr>
              <a:t>May 2020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, 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3"/>
              </a:rPr>
              <a:t>Oct 2020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, 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4"/>
              </a:rPr>
              <a:t>May 2021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Updates at </a:t>
            </a: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RIPE Meetings (</a:t>
            </a:r>
            <a:r>
              <a:rPr b="0" lang="en-US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5"/>
              </a:rPr>
              <a:t>RIPE 80</a:t>
            </a: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, </a:t>
            </a:r>
            <a:r>
              <a:rPr b="0" lang="en-US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6"/>
              </a:rPr>
              <a:t>RIPE 81</a:t>
            </a: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, </a:t>
            </a:r>
            <a:r>
              <a:rPr b="0" lang="en-US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7"/>
              </a:rPr>
              <a:t>RIPE 82</a:t>
            </a: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) 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Data and information collection with support from the RIPE NCC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Three draft published (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8"/>
              </a:rPr>
              <a:t>May 2020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, 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9"/>
              </a:rPr>
              <a:t>Oct 2020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, 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10"/>
              </a:rPr>
              <a:t>July 2021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)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Final report (</a:t>
            </a:r>
            <a:r>
              <a:rPr b="0" lang="en-GB" sz="1700" spc="-1" strike="noStrike" u="sng">
                <a:solidFill>
                  <a:srgbClr val="0000ff"/>
                </a:solidFill>
                <a:uFillTx/>
                <a:latin typeface="Open Sans SemiBold"/>
                <a:ea typeface="Open Sans SemiBold"/>
                <a:hlinkClick r:id="rId11"/>
              </a:rPr>
              <a:t>October 2021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)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9C306CB5-900A-4A0A-B579-D6EBB7454B90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68" name="Google Shape;126;p22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83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Obstacles 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0390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COVID-19 disrupted our working process (no face-to-face meetings, Zoom fatigue etc.)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The scope of the document was large and ambitious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Diverging community views on key topics (e.g. legal address)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Technical topics - hard to steer away from i</a:t>
            </a:r>
            <a:r>
              <a:rPr b="0" lang="en-GB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mplementation details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1CBFCD4C-DB70-4C48-B722-4962821BE475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72" name="Google Shape;134;p23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| 5 May 2021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What Went Well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0390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Different backgrounds and expertise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Synergy between task force members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Helpful feedback from the community via the surveys, BoF and mailing lists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00880" indent="-200880">
              <a:lnSpc>
                <a:spcPct val="120000"/>
              </a:lnSpc>
              <a:spcBef>
                <a:spcPts val="300"/>
              </a:spcBef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Strong support from the RIPE NCC (legal, technical and administrative)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6DDF34EB-801D-4B3F-9819-236C6104B4F8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76" name="Google Shape;134;p23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| 5 May 2021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Principles and Purposes 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0390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 fontScale="80000"/>
          </a:bodyPr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Data Management Principles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Data accuracy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Data consistency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Data minimisation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Data security</a:t>
            </a:r>
            <a:br/>
            <a:r>
              <a:rPr b="0" lang="en-GB" sz="1700" spc="-1" strike="noStrike">
                <a:solidFill>
                  <a:srgbClr val="004d55"/>
                </a:solidFill>
                <a:latin typeface="Open Sans"/>
              </a:rPr>
              <a:t>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RIPE Database Purposes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Providing authoritative and accurate registration of Internet number resources 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Provisioning the Reverse Domain Name System (rDNS) 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Publishing routing policies by network operators (RIPE IRR) 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Facilitating Internet operations and coordination 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lvl="1" marL="658080" indent="-20088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  <a:tabLst>
                <a:tab algn="l" pos="0"/>
              </a:tabLst>
            </a:pPr>
            <a:r>
              <a:rPr b="0" lang="en-GB" sz="1700" spc="-1" strike="noStrike">
                <a:solidFill>
                  <a:srgbClr val="004d55"/>
                </a:solidFill>
                <a:latin typeface="Open Sans"/>
                <a:ea typeface="Open Sans"/>
              </a:rPr>
              <a:t>Enabling research on and analysis of IP networking in the RIPE region 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0BDDF42A-F468-43A6-9BD4-67C0B3DFB36A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80" name="Google Shape;126;p22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83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Requirements and Other Considerations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039080" cy="32270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Each requirement has a rationale, recommendation and is attached to a purpose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Topics that were considered but not retained as requirements are listed under “other consideration”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The recommendations are only suggestions 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US" sz="17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They will need to be discussed by the relevant Working Groups before being implemented</a:t>
            </a:r>
            <a:endParaRPr b="0" lang="en-US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16020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7A768725-C25F-4EF5-9EC9-83E6D3181F8A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84" name="Google Shape;126;p22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83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00040" y="95760"/>
            <a:ext cx="6143400" cy="52884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b">
            <a:normAutofit/>
          </a:bodyPr>
          <a:p>
            <a:pPr>
              <a:lnSpc>
                <a:spcPct val="100000"/>
              </a:lnSpc>
            </a:pPr>
            <a:r>
              <a:rPr b="1" lang="en-GB" sz="2300" spc="-1" strike="noStrike">
                <a:solidFill>
                  <a:srgbClr val="004d55"/>
                </a:solidFill>
                <a:latin typeface="Open Sans"/>
                <a:ea typeface="Open Sans"/>
              </a:rPr>
              <a:t>Requirements and Other Considerations</a:t>
            </a:r>
            <a:endParaRPr b="0" lang="en-US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500040" y="1047600"/>
            <a:ext cx="7966080" cy="3129480"/>
          </a:xfrm>
          <a:prstGeom prst="rect">
            <a:avLst/>
          </a:prstGeom>
          <a:noFill/>
          <a:ln w="0">
            <a:noFill/>
          </a:ln>
        </p:spPr>
        <p:txBody>
          <a:bodyPr lIns="50760" rIns="50760" tIns="50760" bIns="50760" anchor="t">
            <a:normAutofit/>
          </a:bodyPr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6.1.1 Baseline requirements for registration information of Internet number resources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database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6.1.2 IPv4 PA assignments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address policy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6.1.3 Discourage using the RIPE Database as an IPAM solution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database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6.1.4 Historical data and personal data filtering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database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6.3.1 Routing information |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routing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6.3.2 Maintaining accurate routing origin information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routing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6.3.3 RPSL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routing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6.3.4 RPKI Database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routing and database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6.4.1 Operational Contact Information (PERSON and ROLE Objects)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database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285840" indent="-285840">
              <a:lnSpc>
                <a:spcPct val="120000"/>
              </a:lnSpc>
              <a:buClr>
                <a:srgbClr val="004d55"/>
              </a:buClr>
              <a:buFont typeface="Open Sans SemiBold"/>
              <a:buChar char="•"/>
            </a:pPr>
            <a:r>
              <a:rPr b="0" lang="en-GB" sz="1400" spc="-1" strike="noStrike">
                <a:solidFill>
                  <a:srgbClr val="004d55"/>
                </a:solidFill>
                <a:latin typeface="Open Sans SemiBold"/>
                <a:ea typeface="Open Sans SemiBold"/>
              </a:rPr>
              <a:t>6.4.2 Publishing the legal address of resource holders | </a:t>
            </a:r>
            <a:r>
              <a:rPr b="0" lang="en-GB" sz="1400" spc="-1" strike="noStrike">
                <a:solidFill>
                  <a:srgbClr val="fa9100"/>
                </a:solidFill>
                <a:latin typeface="Open Sans SemiBold"/>
                <a:ea typeface="Open Sans SemiBold"/>
              </a:rPr>
              <a:t>database and cooperation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611280">
              <a:lnSpc>
                <a:spcPct val="120000"/>
              </a:lnSpc>
              <a:spcBef>
                <a:spcPts val="300"/>
              </a:spcBef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8466480" y="4816800"/>
            <a:ext cx="460080" cy="3074760"/>
          </a:xfrm>
          <a:prstGeom prst="rect">
            <a:avLst/>
          </a:prstGeom>
          <a:noFill/>
          <a:ln w="0">
            <a:noFill/>
          </a:ln>
        </p:spPr>
        <p:txBody>
          <a:bodyPr lIns="45720" rIns="45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fld id="{E93DF510-CC69-4E69-93F9-97EA9B230B52}" type="slidenum">
              <a:rPr b="1" lang="en-GB" sz="800" spc="-1" strike="noStrike">
                <a:solidFill>
                  <a:srgbClr val="004d55"/>
                </a:solidFill>
                <a:latin typeface="Helvetica Neue"/>
                <a:ea typeface="Helvetica Neue"/>
              </a:rPr>
              <a:t>&lt;number&gt;</a:t>
            </a:fld>
            <a:endParaRPr b="0" lang="en-US" sz="800" spc="-1" strike="noStrike">
              <a:latin typeface="Times New Roman"/>
            </a:endParaRPr>
          </a:p>
        </p:txBody>
      </p:sp>
      <p:sp>
        <p:nvSpPr>
          <p:cNvPr id="188" name="Google Shape;126;p22"/>
          <p:cNvSpPr/>
          <p:nvPr/>
        </p:nvSpPr>
        <p:spPr>
          <a:xfrm>
            <a:off x="423000" y="4824720"/>
            <a:ext cx="6428880" cy="13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900" spc="-1" strike="noStrike">
                <a:solidFill>
                  <a:srgbClr val="ffffff"/>
                </a:solidFill>
                <a:latin typeface="Open Sans SemiBold"/>
                <a:ea typeface="Open Sans SemiBold"/>
              </a:rPr>
              <a:t>DBTF</a:t>
            </a:r>
            <a:r>
              <a:rPr b="0" lang="en-GB" sz="900" spc="-1" strike="noStrike">
                <a:solidFill>
                  <a:srgbClr val="ffffff"/>
                </a:solidFill>
                <a:latin typeface="Open Sans"/>
                <a:ea typeface="Open Sans"/>
              </a:rPr>
              <a:t> | RIPE 83</a:t>
            </a:r>
            <a:endParaRPr b="0" lang="en-US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Application>LibreOffice/7.2.2.2$Linux_X86_64 LibreOffice_project/20$Build-2</Application>
  <AppVersion>15.0000</AppVersion>
  <Words>571</Words>
  <Paragraphs>97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Boris Duval</cp:lastModifiedBy>
  <dcterms:modified xsi:type="dcterms:W3CDTF">2021-11-17T08:00:24Z</dcterms:modified>
  <cp:revision>18</cp:revision>
  <dc:subject/>
  <dc:title>RIPE Database Requirements Task Force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11</vt:i4>
  </property>
  <property fmtid="{D5CDD505-2E9C-101B-9397-08002B2CF9AE}" pid="3" name="PresentationFormat">
    <vt:lpwstr>On-screen Show (16:9)</vt:lpwstr>
  </property>
  <property fmtid="{D5CDD505-2E9C-101B-9397-08002B2CF9AE}" pid="4" name="Slides">
    <vt:i4>11</vt:i4>
  </property>
</Properties>
</file>