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3" r:id="rId1"/>
    <p:sldMasterId id="2147483664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74" r:id="rId7"/>
    <p:sldId id="261" r:id="rId8"/>
    <p:sldId id="270" r:id="rId9"/>
    <p:sldId id="272" r:id="rId10"/>
    <p:sldId id="275" r:id="rId11"/>
    <p:sldId id="269" r:id="rId12"/>
    <p:sldId id="268" r:id="rId13"/>
  </p:sldIdLst>
  <p:sldSz cx="9144000" cy="5143500" type="screen16x9"/>
  <p:notesSz cx="6858000" cy="91440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  <p:embeddedFont>
      <p:font typeface="Helvetica Neue Light" panose="02000403000000020004" pitchFamily="2" charset="0"/>
      <p:regular r:id="rId19"/>
      <p:bold r:id="rId20"/>
      <p:italic r:id="rId21"/>
      <p:boldItalic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SemiBold" panose="020B0706030804020204" pitchFamily="34" charset="0"/>
      <p:regular r:id="rId27"/>
      <p:bold r:id="rId28"/>
      <p:italic r:id="rId29"/>
      <p:boldItalic r:id="rId30"/>
    </p:embeddedFont>
    <p:embeddedFont>
      <p:font typeface="Open Sans SemiBold" panose="020B07060308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2"/>
    <p:restoredTop sz="94609"/>
  </p:normalViewPr>
  <p:slideViewPr>
    <p:cSldViewPr snapToGrid="0">
      <p:cViewPr varScale="1">
        <p:scale>
          <a:sx n="114" d="100"/>
          <a:sy n="114" d="100"/>
        </p:scale>
        <p:origin x="184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ae4e5d668_2_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7ae4e5d668_2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456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ae4e5d668_2_1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7ae4e5d668_2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ae4e5d668_2_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7ae4e5d668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e4e5d668_2_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7ae4e5d668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ae4e5d668_0_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7ae4e5d66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9068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ae4e5d668_0_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7ae4e5d66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5031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714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8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title">
  <p:cSld name="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 descr="image1.jpe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2147661" y="-2175799"/>
            <a:ext cx="4848681" cy="91831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4"/>
          <p:cNvCxnSpPr/>
          <p:nvPr/>
        </p:nvCxnSpPr>
        <p:spPr>
          <a:xfrm>
            <a:off x="4232671" y="2555701"/>
            <a:ext cx="4929189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562077" y="4712454"/>
            <a:ext cx="6429376" cy="17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1pPr>
            <a:lvl2pPr marL="914400" lvl="1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2pPr>
            <a:lvl3pPr marL="1371600" lvl="2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3pPr>
            <a:lvl4pPr marL="1828800" lvl="3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4pPr>
            <a:lvl5pPr marL="2286000" lvl="4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4" descr="image2.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3375" y="4066758"/>
            <a:ext cx="998453" cy="759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 descr="image3.t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6295" y="348667"/>
            <a:ext cx="2639345" cy="200770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4214812" y="1034727"/>
            <a:ext cx="4697017" cy="146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500"/>
              <a:buFont typeface="Open Sans"/>
              <a:buNone/>
              <a:defRPr sz="25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2"/>
          </p:nvPr>
        </p:nvSpPr>
        <p:spPr>
          <a:xfrm>
            <a:off x="4214812" y="2648768"/>
            <a:ext cx="4697017" cy="146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Open Sans"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Open Sans"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Open Sans"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Open Sans"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Open Sans"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4419600" y="4488802"/>
            <a:ext cx="2133600" cy="27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i="0" u="none" strike="noStrike" cap="none">
              <a:solidFill>
                <a:srgbClr val="004D55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 descr="image1.jpe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1001" y="4705352"/>
            <a:ext cx="16617126" cy="43814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22922" y="4824604"/>
            <a:ext cx="6429376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pen Sans"/>
              <a:buNone/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2pPr>
            <a:lvl3pPr marL="1371600" lvl="2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3pPr>
            <a:lvl4pPr marL="1828800" lvl="3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4pPr>
            <a:lvl5pPr marL="2286000" lvl="4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cxnSp>
        <p:nvCxnSpPr>
          <p:cNvPr id="73" name="Google Shape;73;p15"/>
          <p:cNvCxnSpPr/>
          <p:nvPr/>
        </p:nvCxnSpPr>
        <p:spPr>
          <a:xfrm>
            <a:off x="-1" y="728315"/>
            <a:ext cx="9144002" cy="1"/>
          </a:xfrm>
          <a:prstGeom prst="straightConnector1">
            <a:avLst/>
          </a:prstGeom>
          <a:noFill/>
          <a:ln w="9525" cap="flat" cmpd="sng">
            <a:solidFill>
              <a:srgbClr val="006068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4" name="Google Shape;74;p15" descr="image2.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8967" y="103608"/>
            <a:ext cx="675290" cy="513682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300"/>
              <a:buFont typeface="Open Sans"/>
              <a:buNone/>
              <a:defRPr sz="23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826889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38148" y="4816628"/>
            <a:ext cx="217120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800" i="0" u="none" strike="noStrike" cap="none">
              <a:solidFill>
                <a:srgbClr val="004D5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-13147" y="722870"/>
            <a:ext cx="9170294" cy="4437535"/>
          </a:xfrm>
          <a:prstGeom prst="rect">
            <a:avLst/>
          </a:prstGeom>
          <a:solidFill>
            <a:srgbClr val="F2F2F1"/>
          </a:solidFill>
          <a:ln>
            <a:noFill/>
          </a:ln>
        </p:spPr>
        <p:txBody>
          <a:bodyPr spcFirstLastPara="1" wrap="square" lIns="71425" tIns="71425" rIns="71425" bIns="7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rgbClr val="004D5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1123245" y="1511617"/>
            <a:ext cx="3480595" cy="2453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4600"/>
              <a:buFont typeface="Open Sans"/>
              <a:buNone/>
            </a:pPr>
            <a:r>
              <a:rPr lang="en-GB" sz="4600" b="1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Questions,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4600"/>
              <a:buFont typeface="Open Sans"/>
              <a:buNone/>
            </a:pPr>
            <a:r>
              <a:rPr lang="en-GB" sz="4600" b="1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feedback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4600"/>
              <a:buFont typeface="Open Sans"/>
              <a:buNone/>
            </a:pPr>
            <a:r>
              <a:rPr lang="en-GB" sz="4600" b="1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&amp; dialogue</a:t>
            </a:r>
            <a:endParaRPr/>
          </a:p>
        </p:txBody>
      </p:sp>
      <p:cxnSp>
        <p:nvCxnSpPr>
          <p:cNvPr id="81" name="Google Shape;81;p16"/>
          <p:cNvCxnSpPr/>
          <p:nvPr/>
        </p:nvCxnSpPr>
        <p:spPr>
          <a:xfrm>
            <a:off x="-1" y="728315"/>
            <a:ext cx="9144001" cy="1"/>
          </a:xfrm>
          <a:prstGeom prst="straightConnector1">
            <a:avLst/>
          </a:prstGeom>
          <a:noFill/>
          <a:ln w="9525" cap="flat" cmpd="sng">
            <a:solidFill>
              <a:srgbClr val="006068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2" name="Google Shape;82;p16" descr="image2.t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08967" y="103608"/>
            <a:ext cx="675290" cy="51368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/>
          <p:nvPr/>
        </p:nvSpPr>
        <p:spPr>
          <a:xfrm>
            <a:off x="5119191" y="1335980"/>
            <a:ext cx="3020418" cy="2982715"/>
          </a:xfrm>
          <a:prstGeom prst="ellipse">
            <a:avLst/>
          </a:prstGeom>
          <a:solidFill>
            <a:srgbClr val="004055"/>
          </a:solidFill>
          <a:ln>
            <a:noFill/>
          </a:ln>
          <a:effectLst>
            <a:outerShdw blurRad="635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600"/>
              <a:buFont typeface="Helvetica Neue"/>
              <a:buNone/>
            </a:pPr>
            <a:endParaRPr sz="2600" b="0" i="0" u="none" strike="noStrike" cap="none">
              <a:solidFill>
                <a:srgbClr val="004D5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135563" y="1486217"/>
            <a:ext cx="987674" cy="268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9102"/>
              </a:buClr>
              <a:buSzPts val="15000"/>
              <a:buFont typeface="Open Sans"/>
              <a:buNone/>
            </a:pPr>
            <a:r>
              <a:rPr lang="en-GB" sz="15000" b="1" i="0" u="none" strike="noStrike" cap="none">
                <a:solidFill>
                  <a:srgbClr val="FA9102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4419600" y="4488802"/>
            <a:ext cx="2133600" cy="27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200"/>
              <a:buFont typeface="Helvetica Neue Light"/>
              <a:buNone/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i="0" u="none" strike="noStrike" cap="none">
              <a:solidFill>
                <a:srgbClr val="004D55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789315" y="4902398"/>
            <a:ext cx="217121" cy="21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 descr="image1.jpe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3729401" y="4705352"/>
            <a:ext cx="16617126" cy="43814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/>
        </p:nvSpPr>
        <p:spPr>
          <a:xfrm>
            <a:off x="422922" y="4850004"/>
            <a:ext cx="6429376" cy="148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Helvetica Neue"/>
              <a:buNone/>
            </a:pPr>
            <a:r>
              <a:rPr lang="en-GB"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Name, Date</a:t>
            </a:r>
            <a:endParaRPr/>
          </a:p>
        </p:txBody>
      </p:sp>
      <p:cxnSp>
        <p:nvCxnSpPr>
          <p:cNvPr id="53" name="Google Shape;53;p13"/>
          <p:cNvCxnSpPr/>
          <p:nvPr/>
        </p:nvCxnSpPr>
        <p:spPr>
          <a:xfrm>
            <a:off x="-1" y="728315"/>
            <a:ext cx="9144001" cy="1"/>
          </a:xfrm>
          <a:prstGeom prst="straightConnector1">
            <a:avLst/>
          </a:prstGeom>
          <a:noFill/>
          <a:ln w="9525" cap="flat" cmpd="sng">
            <a:solidFill>
              <a:srgbClr val="006068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4" name="Google Shape;54;p13" descr="image2.tif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08967" y="103608"/>
            <a:ext cx="675290" cy="51368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300"/>
              <a:buFont typeface="Open Sans"/>
              <a:buNone/>
            </a:pPr>
            <a:r>
              <a:rPr lang="en-GB" sz="2300" b="1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Title Text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00064" y="1047602"/>
            <a:ext cx="8268891" cy="377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marR="0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Body Level One</a:t>
            </a:r>
            <a:endParaRPr/>
          </a:p>
          <a:p>
            <a:pPr marL="438226" marR="0" lvl="1" indent="-163683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Body Level Two</a:t>
            </a:r>
            <a:endParaRPr/>
          </a:p>
          <a:p>
            <a:pPr marL="739553" marR="0" lvl="2" indent="-163683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Body Level Three</a:t>
            </a:r>
            <a:endParaRPr/>
          </a:p>
          <a:p>
            <a:pPr marL="1040881" marR="0" lvl="3" indent="-163683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Body Level Four</a:t>
            </a:r>
            <a:endParaRPr/>
          </a:p>
          <a:p>
            <a:pPr marL="1342209" marR="0" lvl="4" indent="-16368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Body Level Five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401521" y="4816628"/>
            <a:ext cx="290374" cy="21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600"/>
              <a:buFont typeface="Helvetica Neue"/>
              <a:buNone/>
            </a:pPr>
            <a:endParaRPr sz="2600" b="0" i="0" u="none" strike="noStrike" cap="none">
              <a:solidFill>
                <a:srgbClr val="004D5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500064" y="133944"/>
            <a:ext cx="8268891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 Light"/>
              <a:buNone/>
              <a:defRPr sz="2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500064" y="850553"/>
            <a:ext cx="8268891" cy="377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324993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•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324993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–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–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–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–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•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•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•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324992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518"/>
              <a:buFont typeface="Helvetica Neue Light"/>
              <a:buChar char="•"/>
              <a:defRPr sz="2200" b="0" i="0" u="none" strike="noStrike" cap="none">
                <a:solidFill>
                  <a:srgbClr val="004D5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789315" y="4902398"/>
            <a:ext cx="217121" cy="21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sz="800" b="0" i="0" u="none" strike="noStrike" cap="none">
                <a:solidFill>
                  <a:srgbClr val="004D5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pe.net/publications/docs/ripe-7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ipe81.ripe.net/archives/video/490/" TargetMode="External"/><Relationship Id="rId13" Type="http://schemas.openxmlformats.org/officeDocument/2006/relationships/hyperlink" Target="https://www.ripe.net/publications/docs/ripe-767" TargetMode="External"/><Relationship Id="rId3" Type="http://schemas.openxmlformats.org/officeDocument/2006/relationships/hyperlink" Target="https://www.ripe.net/ripe/mail/archives/ripe-db-requirements-tf/" TargetMode="External"/><Relationship Id="rId7" Type="http://schemas.openxmlformats.org/officeDocument/2006/relationships/hyperlink" Target="https://ripe80.ripe.net/archives/video/382" TargetMode="External"/><Relationship Id="rId12" Type="http://schemas.openxmlformats.org/officeDocument/2006/relationships/hyperlink" Target="https://www.ripe.net/participate/ripe/tf/rdb-requirements-tf/the-ripe-database-requirements-task-force-draft-report-july-202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ripe.net/participate/ripe/bof/dbtf-bof-5-may-2021" TargetMode="External"/><Relationship Id="rId11" Type="http://schemas.openxmlformats.org/officeDocument/2006/relationships/hyperlink" Target="https://www.ripe.net/participate/ripe/tf/rdb-requirements-tf/the-ripe-database-requirements-task-force-draft-document.pdf/at_download/file" TargetMode="External"/><Relationship Id="rId5" Type="http://schemas.openxmlformats.org/officeDocument/2006/relationships/hyperlink" Target="https://ripe81.ripe.net/archives/video/402/" TargetMode="External"/><Relationship Id="rId10" Type="http://schemas.openxmlformats.org/officeDocument/2006/relationships/hyperlink" Target="https://www.ripe.net/ripe/mail/archives/ripe-list/2020-May/001791.html" TargetMode="External"/><Relationship Id="rId4" Type="http://schemas.openxmlformats.org/officeDocument/2006/relationships/hyperlink" Target="https://www.ripe.net/participate/ripe/bof/dbtf-bof" TargetMode="External"/><Relationship Id="rId9" Type="http://schemas.openxmlformats.org/officeDocument/2006/relationships/hyperlink" Target="https://ripe82.ripe.net/archives/video/614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562077" y="4712454"/>
            <a:ext cx="6429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068"/>
              </a:buClr>
              <a:buSzPts val="1000"/>
              <a:buFont typeface="Open Sans SemiBold"/>
              <a:buNone/>
            </a:pPr>
            <a:r>
              <a:rPr lang="en-GB"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dirty="0"/>
              <a:t> | RIPE 83</a:t>
            </a:r>
            <a:endParaRPr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4214812" y="1034727"/>
            <a:ext cx="4697017" cy="146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800"/>
              <a:buFont typeface="Open Sans"/>
              <a:buNone/>
            </a:pPr>
            <a:r>
              <a:rPr lang="en-GB" dirty="0"/>
              <a:t>RIPE Database Requirements Task Force</a:t>
            </a:r>
            <a:r>
              <a:rPr lang="en-GB" sz="1200" dirty="0">
                <a:latin typeface="Times"/>
                <a:ea typeface="Times"/>
                <a:cs typeface="Times"/>
                <a:sym typeface="Times"/>
              </a:rPr>
              <a:t> </a:t>
            </a:r>
            <a:endParaRPr dirty="0"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2"/>
          </p:nvPr>
        </p:nvSpPr>
        <p:spPr>
          <a:xfrm>
            <a:off x="4214812" y="2648768"/>
            <a:ext cx="4697017" cy="146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180796" lvl="0" indent="-1807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600"/>
              <a:buFont typeface="Open Sans"/>
              <a:buNone/>
            </a:pPr>
            <a:r>
              <a:rPr lang="en-GB" sz="1600" b="0" i="0" u="none" strike="noStrike" cap="none" dirty="0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dirty="0"/>
              <a:t>Up Next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The RIPE Chair Team will coordinate with the relevant WGs </a:t>
            </a:r>
          </a:p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WGs to discuss the recommendations via their respective mailing lists</a:t>
            </a:r>
          </a:p>
          <a:p>
            <a:pPr marL="200885" lvl="0" indent="-200885">
              <a:spcBef>
                <a:spcPts val="0"/>
              </a:spcBef>
            </a:pPr>
            <a:r>
              <a:rPr lang="en-GB" dirty="0"/>
              <a:t>The community and the RIPE NCC will work together to implement the recommendations</a:t>
            </a:r>
            <a:endParaRPr dirty="0"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10</a:t>
            </a:fld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3449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/>
              <a:t>Task Force Members</a:t>
            </a:r>
            <a:r>
              <a:rPr lang="en-GB" sz="1200"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2"/>
          </p:nvPr>
        </p:nvSpPr>
        <p:spPr>
          <a:xfrm>
            <a:off x="500065" y="1047602"/>
            <a:ext cx="4071936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Nick Hilliard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James Kennedy (co-Chair)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Shane Kerr (Vice Chair)</a:t>
            </a: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Peter Koch</a:t>
            </a: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Sara </a:t>
            </a:r>
            <a:r>
              <a:rPr lang="en-GB" dirty="0" err="1"/>
              <a:t>Marcolla</a:t>
            </a:r>
            <a:r>
              <a:rPr lang="en-GB" dirty="0"/>
              <a:t> (until February 2021)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 err="1"/>
              <a:t>Bijal</a:t>
            </a:r>
            <a:r>
              <a:rPr lang="en-GB" dirty="0"/>
              <a:t> </a:t>
            </a:r>
            <a:r>
              <a:rPr lang="en-GB" dirty="0" err="1"/>
              <a:t>Sanghani</a:t>
            </a:r>
            <a:r>
              <a:rPr lang="en-GB" dirty="0"/>
              <a:t> (Chair)</a:t>
            </a:r>
            <a:endParaRPr dirty="0"/>
          </a:p>
          <a:p>
            <a:pPr marL="200885" lvl="0" indent="-126399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endParaRPr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2</a:t>
            </a:fld>
            <a:endParaRPr/>
          </a:p>
        </p:txBody>
      </p:sp>
      <p:sp>
        <p:nvSpPr>
          <p:cNvPr id="109" name="Google Shape;109;p20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  <p:sp>
        <p:nvSpPr>
          <p:cNvPr id="110" name="Google Shape;110;p20"/>
          <p:cNvSpPr txBox="1"/>
          <p:nvPr/>
        </p:nvSpPr>
        <p:spPr>
          <a:xfrm>
            <a:off x="4572000" y="1047602"/>
            <a:ext cx="4071936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r>
              <a:rPr lang="en-GB" sz="1700" b="1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RIPE NCC Support:</a:t>
            </a:r>
            <a:endParaRPr/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Boris Duval</a:t>
            </a:r>
            <a:endParaRPr/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Maria Stafyla</a:t>
            </a:r>
            <a:endParaRPr sz="1700" b="0" i="0" u="none" strike="noStrike" cap="none">
              <a:solidFill>
                <a:srgbClr val="004D55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Edward Shryane</a:t>
            </a:r>
            <a:endParaRPr sz="1700" b="0" i="0" u="none" strike="noStrike" cap="none">
              <a:solidFill>
                <a:srgbClr val="004D55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sz="2200"/>
              <a:t>RIPE Database Requirements Task Force</a:t>
            </a:r>
            <a:r>
              <a:rPr lang="en-GB" sz="1200"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The RIPE Database Requirements Task Force was formed in October 2019 as an outcome of the Big Picture </a:t>
            </a:r>
            <a:r>
              <a:rPr lang="en-GB" dirty="0" err="1"/>
              <a:t>BoF</a:t>
            </a:r>
            <a:r>
              <a:rPr lang="en-GB" dirty="0"/>
              <a:t> that took place at RIPE 78 in Reykjavik, Iceland.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The Task Force was tasked to produce a RIPE document listing the requirements for the RIPE Database and their rationales.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endParaRPr lang="en-GB" dirty="0"/>
          </a:p>
          <a:p>
            <a:pPr marL="200884" lvl="0" indent="-200884"/>
            <a:r>
              <a:rPr lang="en-GB" dirty="0"/>
              <a:t>The Task Force published its final report ahead of RIPE 83:</a:t>
            </a:r>
          </a:p>
          <a:p>
            <a:pPr marL="658084" lvl="1" indent="-200884"/>
            <a:r>
              <a:rPr lang="en-GB" dirty="0">
                <a:hlinkClick r:id="rId3"/>
              </a:rPr>
              <a:t>https://</a:t>
            </a:r>
            <a:r>
              <a:rPr lang="en-GB" dirty="0" err="1">
                <a:hlinkClick r:id="rId3"/>
              </a:rPr>
              <a:t>www.ripe.net</a:t>
            </a:r>
            <a:r>
              <a:rPr lang="en-GB" dirty="0">
                <a:hlinkClick r:id="rId3"/>
              </a:rPr>
              <a:t>/publications/docs/ripe-767</a:t>
            </a:r>
            <a:endParaRPr lang="en-GB" dirty="0"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3</a:t>
            </a:fld>
            <a:endParaRPr/>
          </a:p>
        </p:txBody>
      </p:sp>
      <p:sp>
        <p:nvSpPr>
          <p:cNvPr id="118" name="Google Shape;118;p21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| 5 May 2021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dirty="0"/>
              <a:t>Our Work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Regular meetings (</a:t>
            </a:r>
            <a:r>
              <a:rPr lang="en-GB" dirty="0">
                <a:hlinkClick r:id="rId3"/>
              </a:rPr>
              <a:t>minutes publicly available</a:t>
            </a:r>
            <a:r>
              <a:rPr lang="en-GB" dirty="0"/>
              <a:t>)</a:t>
            </a:r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Two surveys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Mailing lists feedback (ripe-list, </a:t>
            </a:r>
            <a:r>
              <a:rPr lang="en-GB" dirty="0" err="1"/>
              <a:t>db-wg</a:t>
            </a:r>
            <a:r>
              <a:rPr lang="en-GB" dirty="0"/>
              <a:t>)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Three </a:t>
            </a:r>
            <a:r>
              <a:rPr lang="en-GB" dirty="0" err="1"/>
              <a:t>BoFs</a:t>
            </a:r>
            <a:r>
              <a:rPr lang="en-GB" dirty="0"/>
              <a:t> (</a:t>
            </a:r>
            <a:r>
              <a:rPr lang="en-GB" dirty="0">
                <a:hlinkClick r:id="rId4"/>
              </a:rPr>
              <a:t>May 2020</a:t>
            </a:r>
            <a:r>
              <a:rPr lang="en-GB" dirty="0"/>
              <a:t>, </a:t>
            </a:r>
            <a:r>
              <a:rPr lang="en-GB" dirty="0">
                <a:hlinkClick r:id="rId5"/>
              </a:rPr>
              <a:t>Oct 2020</a:t>
            </a:r>
            <a:r>
              <a:rPr lang="en-GB" dirty="0"/>
              <a:t>, </a:t>
            </a:r>
            <a:r>
              <a:rPr lang="en-GB" dirty="0">
                <a:hlinkClick r:id="rId6"/>
              </a:rPr>
              <a:t>May 2021</a:t>
            </a:r>
            <a:r>
              <a:rPr lang="en-GB" dirty="0"/>
              <a:t>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173"/>
              <a:buChar char="•"/>
            </a:pPr>
            <a:r>
              <a:rPr lang="en-GB" dirty="0"/>
              <a:t>Updates at </a:t>
            </a:r>
            <a:r>
              <a:rPr lang="en-US" dirty="0"/>
              <a:t>RIPE Meetings (</a:t>
            </a:r>
            <a:r>
              <a:rPr lang="en-US" dirty="0">
                <a:hlinkClick r:id="rId7"/>
              </a:rPr>
              <a:t>RIPE 80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RIPE 81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RIPE 82</a:t>
            </a:r>
            <a:r>
              <a:rPr lang="en-US" dirty="0"/>
              <a:t>)  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Data and information collection with support from the RIPE NCC 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Three draft published (</a:t>
            </a:r>
            <a:r>
              <a:rPr lang="en-GB" dirty="0">
                <a:hlinkClick r:id="rId10"/>
              </a:rPr>
              <a:t>May 2020</a:t>
            </a:r>
            <a:r>
              <a:rPr lang="en-GB" dirty="0"/>
              <a:t>, </a:t>
            </a:r>
            <a:r>
              <a:rPr lang="en-GB" dirty="0">
                <a:hlinkClick r:id="rId11"/>
              </a:rPr>
              <a:t>Oct 2020</a:t>
            </a:r>
            <a:r>
              <a:rPr lang="en-GB" dirty="0"/>
              <a:t>, </a:t>
            </a:r>
            <a:r>
              <a:rPr lang="en-GB" dirty="0">
                <a:hlinkClick r:id="rId12"/>
              </a:rPr>
              <a:t>July 2021</a:t>
            </a:r>
            <a:r>
              <a:rPr lang="en-GB" dirty="0"/>
              <a:t>)</a:t>
            </a:r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>
                <a:hlinkClick r:id="rId13"/>
              </a:rPr>
              <a:t>Final report published</a:t>
            </a:r>
            <a:endParaRPr dirty="0"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4</a:t>
            </a:fld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700" cy="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dirty="0"/>
              <a:t>Obstacles 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00" cy="32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COVID-19 disrupted our working process (no face-to-face meetings, Zoom fatigue etc.)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The scope of the document was large and ambitious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Diverging community views on key topics (e.g. legal address) </a:t>
            </a:r>
          </a:p>
          <a:p>
            <a:pPr marL="200884" lvl="0" indent="-200884"/>
            <a:r>
              <a:rPr lang="en-US" dirty="0"/>
              <a:t>Technical topics - hard to steer away from </a:t>
            </a:r>
            <a:r>
              <a:rPr lang="en-US" dirty="0" err="1"/>
              <a:t>i</a:t>
            </a:r>
            <a:r>
              <a:rPr lang="en-GB" dirty="0" err="1"/>
              <a:t>mplementation</a:t>
            </a:r>
            <a:r>
              <a:rPr lang="en-GB" dirty="0"/>
              <a:t> details</a:t>
            </a:r>
            <a:endParaRPr lang="en-US" dirty="0"/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5</a:t>
            </a:fld>
            <a:endParaRPr/>
          </a:p>
        </p:txBody>
      </p:sp>
      <p:sp>
        <p:nvSpPr>
          <p:cNvPr id="134" name="Google Shape;134;p23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| 5 May 2021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323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700" cy="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dirty="0"/>
              <a:t>What Went Well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00" cy="32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Different backgrounds and expertise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Synergy between task force members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Helpful feedback from the community via the surveys, </a:t>
            </a:r>
            <a:r>
              <a:rPr lang="en-US" dirty="0" err="1"/>
              <a:t>BoF</a:t>
            </a:r>
            <a:r>
              <a:rPr lang="en-US" dirty="0"/>
              <a:t> and mailing lists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US" dirty="0"/>
              <a:t>Strong support from the RIPE NCC (legal, technical and administrative) 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endParaRPr dirty="0"/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6</a:t>
            </a:fld>
            <a:endParaRPr/>
          </a:p>
        </p:txBody>
      </p:sp>
      <p:sp>
        <p:nvSpPr>
          <p:cNvPr id="134" name="Google Shape;134;p23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| 5 May 2021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dirty="0"/>
              <a:t>Principles and Purposes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None/>
            </a:pPr>
            <a:r>
              <a:rPr lang="en-US" dirty="0"/>
              <a:t>Data Management Principles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Data accuracy 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Data consistency 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Data minimisation 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Data security</a:t>
            </a:r>
            <a:br>
              <a:rPr lang="en-GB" dirty="0"/>
            </a:br>
            <a:endParaRPr lang="en-GB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RIPE Database Purposes</a:t>
            </a:r>
            <a:endParaRPr lang="en-GB" dirty="0"/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Providing authoritative and accurate registration of Internet number resources 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Provisioning the Reverse Domain Name System (</a:t>
            </a:r>
            <a:r>
              <a:rPr lang="en-GB" dirty="0" err="1"/>
              <a:t>rDNS</a:t>
            </a:r>
            <a:r>
              <a:rPr lang="en-GB" dirty="0"/>
              <a:t>) 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Publishing routing policies by network operators (RIPE IRR) 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Facilitating Internet operations and coordination 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r>
              <a:rPr lang="en-GB" dirty="0"/>
              <a:t>Enabling research on and analysis of IP networking in the RIPE region </a:t>
            </a:r>
          </a:p>
          <a:p>
            <a:pPr marL="658085" lvl="1" indent="-200885">
              <a:spcBef>
                <a:spcPts val="0"/>
              </a:spcBef>
              <a:buFont typeface="Open Sans SemiBold"/>
              <a:buChar char="•"/>
            </a:pPr>
            <a:endParaRPr dirty="0"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7</a:t>
            </a:fld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136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lvl="0">
              <a:buSzPts val="2200"/>
            </a:pPr>
            <a:r>
              <a:rPr lang="en-GB" dirty="0"/>
              <a:t>Requirements and Other Considerations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85750" indent="-285750">
              <a:spcBef>
                <a:spcPts val="0"/>
              </a:spcBef>
            </a:pPr>
            <a:r>
              <a:rPr lang="en-US" dirty="0"/>
              <a:t>Each requirement has a rationale, recommendation and is attached to a purpose</a:t>
            </a:r>
          </a:p>
          <a:p>
            <a:pPr marL="285750" indent="-285750">
              <a:spcBef>
                <a:spcPts val="0"/>
              </a:spcBef>
            </a:pPr>
            <a:r>
              <a:rPr lang="en-US" dirty="0"/>
              <a:t>Topics that were considered but not retained as requirements are listed under “other consideration”</a:t>
            </a:r>
          </a:p>
          <a:p>
            <a:pPr marL="285750" indent="-285750">
              <a:spcBef>
                <a:spcPts val="0"/>
              </a:spcBef>
            </a:pPr>
            <a:r>
              <a:rPr lang="en-US" dirty="0"/>
              <a:t>The recommendations are only suggestions </a:t>
            </a:r>
          </a:p>
          <a:p>
            <a:pPr marL="285750" indent="-285750">
              <a:spcBef>
                <a:spcPts val="0"/>
              </a:spcBef>
            </a:pPr>
            <a:r>
              <a:rPr lang="en-US" dirty="0"/>
              <a:t>They will need to be discussed by the relevant Working Groups before being implemented</a:t>
            </a:r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8</a:t>
            </a:fld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64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lvl="0">
              <a:buSzPts val="2200"/>
            </a:pPr>
            <a:r>
              <a:rPr lang="en-GB" dirty="0"/>
              <a:t>Requirements and Other Considerations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966328" cy="312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Baseline requirements for registration information of Internet number resources 6.1.2 IPv4 PA assignments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The RIPE Database as an IPAM solution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Historical data and personal data filtering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Routing information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Maintaining accurate routing origin information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RPSL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RPKI Database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Operational Contact Information (PERSON and ROLE Objects) </a:t>
            </a: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r>
              <a:rPr lang="en-GB" sz="1400" dirty="0">
                <a:latin typeface="Open Sans SemiBold"/>
                <a:ea typeface="Open Sans SemiBold"/>
                <a:cs typeface="Open Sans SemiBold"/>
                <a:sym typeface="Open Sans SemiBold"/>
              </a:rPr>
              <a:t>Publishing the legal address of resource holders </a:t>
            </a:r>
            <a:endParaRPr lang="en-GB" sz="1600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GB" sz="1400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85750" lvl="1" indent="-285750">
              <a:spcBef>
                <a:spcPts val="0"/>
              </a:spcBef>
              <a:buFont typeface="Open Sans SemiBold"/>
              <a:buChar char="•"/>
            </a:pPr>
            <a:endParaRPr lang="en-GB" dirty="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611315" lvl="1" indent="0">
              <a:buNone/>
            </a:pPr>
            <a:endParaRPr lang="en-GB" dirty="0"/>
          </a:p>
          <a:p>
            <a:pPr marL="457200" lvl="1">
              <a:buFont typeface="Open Sans SemiBold"/>
              <a:buChar char="•"/>
            </a:pPr>
            <a:endParaRPr lang="en-GB" b="1" dirty="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46043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9</a:t>
            </a:fld>
            <a:endParaRPr dirty="0"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 83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45119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4D55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556</Words>
  <Application>Microsoft Macintosh PowerPoint</Application>
  <PresentationFormat>On-screen Show (16:9)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Open Sans</vt:lpstr>
      <vt:lpstr>Helvetica Neue Light</vt:lpstr>
      <vt:lpstr>Times</vt:lpstr>
      <vt:lpstr>Open Sans SemiBold</vt:lpstr>
      <vt:lpstr>Arial</vt:lpstr>
      <vt:lpstr>Open Sans SemiBold</vt:lpstr>
      <vt:lpstr>Helvetica Neue</vt:lpstr>
      <vt:lpstr>Simple Light</vt:lpstr>
      <vt:lpstr>White</vt:lpstr>
      <vt:lpstr>RIPE Database Requirements Task Force </vt:lpstr>
      <vt:lpstr>Task Force Members </vt:lpstr>
      <vt:lpstr>RIPE Database Requirements Task Force </vt:lpstr>
      <vt:lpstr>Our Work </vt:lpstr>
      <vt:lpstr>Obstacles  </vt:lpstr>
      <vt:lpstr>What Went Well </vt:lpstr>
      <vt:lpstr>Principles and Purposes </vt:lpstr>
      <vt:lpstr>Requirements and Other Considerations</vt:lpstr>
      <vt:lpstr>Requirements and Other Considerations</vt:lpstr>
      <vt:lpstr>Up Next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Database Requirements Task Force </dc:title>
  <cp:lastModifiedBy>Microsoft Office User</cp:lastModifiedBy>
  <cp:revision>23</cp:revision>
  <dcterms:modified xsi:type="dcterms:W3CDTF">2021-11-23T14:15:57Z</dcterms:modified>
</cp:coreProperties>
</file>