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1" r:id="rId3"/>
  </p:sldMasterIdLst>
  <p:notesMasterIdLst>
    <p:notesMasterId r:id="rId13"/>
  </p:notesMasterIdLst>
  <p:handoutMasterIdLst>
    <p:handoutMasterId r:id="rId14"/>
  </p:handoutMasterIdLst>
  <p:sldIdLst>
    <p:sldId id="256" r:id="rId4"/>
    <p:sldId id="272" r:id="rId5"/>
    <p:sldId id="273" r:id="rId6"/>
    <p:sldId id="274" r:id="rId7"/>
    <p:sldId id="277" r:id="rId8"/>
    <p:sldId id="278" r:id="rId9"/>
    <p:sldId id="275" r:id="rId10"/>
    <p:sldId id="276" r:id="rId11"/>
    <p:sldId id="271" r:id="rId12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1pPr>
    <a:lvl2pPr marL="28687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2pPr>
    <a:lvl3pPr marL="57374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3pPr>
    <a:lvl4pPr marL="860609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4pPr>
    <a:lvl5pPr marL="114748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5pPr>
    <a:lvl6pPr marL="143435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6pPr>
    <a:lvl7pPr marL="172122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7pPr>
    <a:lvl8pPr marL="200809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8pPr>
    <a:lvl9pPr marL="229496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33" autoAdjust="0"/>
    <p:restoredTop sz="94038" autoAdjust="0"/>
  </p:normalViewPr>
  <p:slideViewPr>
    <p:cSldViewPr>
      <p:cViewPr varScale="1">
        <p:scale>
          <a:sx n="106" d="100"/>
          <a:sy n="106" d="100"/>
        </p:scale>
        <p:origin x="138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77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3EEFC-F45B-42F5-A51D-110316E50751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5E9D8-DF86-42BE-AEA2-9FB06E53A7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099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DD104-EB2B-AF42-986B-DF607471979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707D8-B092-BF46-AAEC-435D12B853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3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1pPr>
    <a:lvl2pPr marL="28687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2pPr>
    <a:lvl3pPr marL="57374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3pPr>
    <a:lvl4pPr marL="860609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4pPr>
    <a:lvl5pPr marL="114748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5pPr>
    <a:lvl6pPr marL="143435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6pPr>
    <a:lvl7pPr marL="172122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7pPr>
    <a:lvl8pPr marL="200809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8pPr>
    <a:lvl9pPr marL="229496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7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5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32776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94237-D3CC-4A43-B203-3EC6E60E72CB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8609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7106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158002" y="-2145873"/>
            <a:ext cx="4827999" cy="9144001"/>
          </a:xfrm>
          <a:prstGeom prst="rect">
            <a:avLst/>
          </a:prstGeom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4232672" y="2879824"/>
            <a:ext cx="4929188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14812" y="2960191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" charset="0"/>
              </a:rPr>
              <a:t>Second level</a:t>
            </a:r>
          </a:p>
          <a:p>
            <a:pPr lvl="2"/>
            <a:r>
              <a:rPr lang="en-US" altLang="en-US">
                <a:sym typeface="Helvetica Neue" charset="0"/>
              </a:rPr>
              <a:t>Third level</a:t>
            </a:r>
          </a:p>
          <a:p>
            <a:pPr lvl="3"/>
            <a:r>
              <a:rPr lang="en-US" altLang="en-US">
                <a:sym typeface="Helvetica Neue" charset="0"/>
              </a:rPr>
              <a:t>Fourth level</a:t>
            </a:r>
          </a:p>
          <a:p>
            <a:pPr lvl="4"/>
            <a:r>
              <a:rPr lang="en-US" altLang="en-US">
                <a:sym typeface="Helvetica Neue" charset="0"/>
              </a:rPr>
              <a:t>Fifth level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214812" y="1346150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" name="Rectangle 5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r>
              <a:rPr lang="en-US" altLang="en-US" sz="844" dirty="0">
                <a:solidFill>
                  <a:srgbClr val="006068"/>
                </a:solidFill>
                <a:latin typeface="Helvetica Neue" charset="0"/>
                <a:sym typeface="Helvetica Neue" charset="0"/>
              </a:rPr>
              <a:t>Nurani </a:t>
            </a:r>
            <a:r>
              <a:rPr lang="en-US" altLang="en-US" sz="844" dirty="0" err="1">
                <a:solidFill>
                  <a:srgbClr val="006068"/>
                </a:solidFill>
                <a:latin typeface="Helvetica Neue" charset="0"/>
                <a:sym typeface="Helvetica Neue" charset="0"/>
              </a:rPr>
              <a:t>Nimpuno</a:t>
            </a:r>
            <a:r>
              <a:rPr lang="en-US" altLang="en-US" sz="844" dirty="0">
                <a:solidFill>
                  <a:srgbClr val="006068"/>
                </a:solidFill>
                <a:latin typeface="Helvetica Neue" charset="0"/>
                <a:sym typeface="Helvetica Neue" charset="0"/>
              </a:rPr>
              <a:t> / James Kennedy / Hervé</a:t>
            </a:r>
            <a:r>
              <a:rPr lang="en-US" altLang="en-US" sz="844" baseline="0" dirty="0">
                <a:solidFill>
                  <a:srgbClr val="006068"/>
                </a:solidFill>
                <a:latin typeface="Helvetica Neue" charset="0"/>
                <a:sym typeface="Helvetica Neue" charset="0"/>
              </a:rPr>
              <a:t> Clément</a:t>
            </a:r>
            <a:r>
              <a:rPr lang="en-US" altLang="en-US" sz="844" dirty="0">
                <a:solidFill>
                  <a:srgbClr val="006068"/>
                </a:solidFill>
                <a:latin typeface="Helvetica Neue" charset="0"/>
                <a:sym typeface="Helvetica Neue" charset="0"/>
              </a:rPr>
              <a:t>, 23</a:t>
            </a:r>
            <a:r>
              <a:rPr lang="en-US" altLang="en-US" sz="844" baseline="30000" dirty="0">
                <a:solidFill>
                  <a:srgbClr val="006068"/>
                </a:solidFill>
                <a:latin typeface="Helvetica Neue" charset="0"/>
                <a:sym typeface="Helvetica Neue" charset="0"/>
              </a:rPr>
              <a:t>rd</a:t>
            </a:r>
            <a:r>
              <a:rPr lang="en-US" altLang="en-US" sz="844" baseline="0" dirty="0">
                <a:solidFill>
                  <a:srgbClr val="006068"/>
                </a:solidFill>
                <a:latin typeface="Helvetica Neue" charset="0"/>
                <a:sym typeface="Helvetica Neue" charset="0"/>
              </a:rPr>
              <a:t> November 2021 – RIPE 83</a:t>
            </a:r>
            <a:endParaRPr lang="en-US" altLang="en-US" sz="844" dirty="0">
              <a:solidFill>
                <a:srgbClr val="006068"/>
              </a:solidFill>
              <a:latin typeface="Helvetica Neue" charset="0"/>
              <a:sym typeface="Helvetica Neu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51948" y="3867894"/>
            <a:ext cx="1259880" cy="958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6295" y="267494"/>
            <a:ext cx="3337340" cy="25386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180796" indent="-18079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133923" indent="-133923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267846" indent="-26784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401770" indent="-401770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535694" indent="-535694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776755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6pPr>
      <a:lvl7pPr marL="1017818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7pPr>
      <a:lvl8pPr marL="1258879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8pPr>
      <a:lvl9pPr marL="1499941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2" y="4902398"/>
            <a:ext cx="9144000" cy="241102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4" y="133945"/>
            <a:ext cx="8268891" cy="5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4" y="850553"/>
            <a:ext cx="8268891" cy="377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>
                <a:sym typeface="Helvetica Neue Light" charset="0"/>
              </a:rPr>
              <a:t>Fifth level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r>
              <a:rPr lang="en-US" altLang="en-US" sz="844" dirty="0">
                <a:solidFill>
                  <a:srgbClr val="FFFFFF"/>
                </a:solidFill>
                <a:latin typeface="Helvetica Neue" charset="0"/>
                <a:sym typeface="Helvetica Neue" charset="0"/>
              </a:rPr>
              <a:t>Nurani </a:t>
            </a:r>
            <a:r>
              <a:rPr lang="en-US" altLang="en-US" sz="844" dirty="0" err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Nimpuno</a:t>
            </a:r>
            <a:r>
              <a:rPr lang="en-US" altLang="en-US" sz="844" dirty="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/ James Kennedy / Hervé</a:t>
            </a:r>
            <a:r>
              <a:rPr lang="en-US" altLang="en-US" sz="844" baseline="0" dirty="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Clément</a:t>
            </a:r>
            <a:r>
              <a:rPr lang="en-US" altLang="en-US" sz="844" dirty="0">
                <a:solidFill>
                  <a:srgbClr val="FFFFFF"/>
                </a:solidFill>
                <a:latin typeface="Helvetica Neue" charset="0"/>
                <a:sym typeface="Helvetica Neue" charset="0"/>
              </a:rPr>
              <a:t>, 23</a:t>
            </a:r>
            <a:r>
              <a:rPr lang="en-US" altLang="en-US" sz="844" baseline="30000" dirty="0">
                <a:solidFill>
                  <a:srgbClr val="FFFFFF"/>
                </a:solidFill>
                <a:latin typeface="Helvetica Neue" charset="0"/>
                <a:sym typeface="Helvetica Neue" charset="0"/>
              </a:rPr>
              <a:t>rd</a:t>
            </a:r>
            <a:r>
              <a:rPr lang="en-US" altLang="en-US" sz="844" baseline="0" dirty="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November 2021 – RIPE 83</a:t>
            </a:r>
            <a:endParaRPr lang="en-US" altLang="en-US" sz="844" dirty="0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8733234" y="4587627"/>
            <a:ext cx="0" cy="442020"/>
          </a:xfrm>
          <a:prstGeom prst="line">
            <a:avLst/>
          </a:prstGeom>
          <a:noFill/>
          <a:ln w="127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517922" y="656332"/>
            <a:ext cx="8626078" cy="0"/>
          </a:xfrm>
          <a:prstGeom prst="line">
            <a:avLst/>
          </a:prstGeom>
          <a:noFill/>
          <a:ln w="25400" cap="flat">
            <a:solidFill>
              <a:srgbClr val="00606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5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77883" y="4902398"/>
            <a:ext cx="239986" cy="17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44">
                <a:solidFill>
                  <a:schemeClr val="tx1"/>
                </a:solidFill>
                <a:latin typeface="Helvetica Neue" charset="0"/>
                <a:sym typeface="Helvetica Neue" charset="0"/>
              </a:defRPr>
            </a:lvl1pPr>
          </a:lstStyle>
          <a:p>
            <a:fld id="{23DB8E47-0672-724F-98D1-8209180B182D}" type="slidenum">
              <a:rPr lang="en-US" altLang="en-US"/>
              <a:pPr/>
              <a:t>‹N°›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4368" y="4529364"/>
            <a:ext cx="675289" cy="513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200885" indent="-200885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•"/>
        <a:defRPr sz="2215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408466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709793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011121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1312449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1553511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1794573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2035635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2276696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69" y="595222"/>
            <a:ext cx="3741539" cy="394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685354" y="2129730"/>
            <a:ext cx="7773293" cy="1102538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Gill Sans (Headings)"/>
                <a:cs typeface="Gill Sans (Headings)"/>
              </a:defRPr>
            </a:lvl1pPr>
          </a:lstStyle>
          <a:p>
            <a:pPr>
              <a:defRPr/>
            </a:pPr>
            <a:r>
              <a:rPr lang="en-US" sz="4429" kern="0">
                <a:solidFill>
                  <a:srgbClr val="000000"/>
                </a:solidFill>
                <a:ea typeface="+mj-ea"/>
                <a:sym typeface="Gill Sans" charset="0"/>
              </a:rPr>
              <a:t>Questions?</a:t>
            </a:r>
            <a:endParaRPr lang="en-US" sz="4429" kern="0" dirty="0">
              <a:solidFill>
                <a:srgbClr val="000000"/>
              </a:solidFill>
              <a:ea typeface="+mj-ea"/>
              <a:sym typeface="Gill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40352" y="4082396"/>
            <a:ext cx="1055939" cy="8032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241063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482124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723186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964248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468732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703098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2pPr>
      <a:lvl3pPr marL="937463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3pPr>
      <a:lvl4pPr marL="1171829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4pPr>
      <a:lvl5pPr marL="1406195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5pPr>
      <a:lvl6pPr marL="1647258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1888319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2129381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2370443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ro.net/accountability/operational/iana-numbering-services-review-committee/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11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7" Type="http://schemas.openxmlformats.org/officeDocument/2006/relationships/image" Target="../media/image5.tmp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so.icann.org/aso-ac/meetings/aso-ac-meeting-schedule/" TargetMode="External"/><Relationship Id="rId2" Type="http://schemas.openxmlformats.org/officeDocument/2006/relationships/hyperlink" Target="https://aso.icann.org/pipermail/ac-discus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304110" y="1356615"/>
            <a:ext cx="3796282" cy="1460004"/>
          </a:xfrm>
        </p:spPr>
        <p:txBody>
          <a:bodyPr/>
          <a:lstStyle/>
          <a:p>
            <a:pPr eaLnBrk="1" hangingPunct="1"/>
            <a:r>
              <a:rPr lang="en-US" altLang="en-US" dirty="0"/>
              <a:t>Report from the ASO AC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 dirty="0"/>
              <a:t>https://aso.icann.org/</a:t>
            </a:r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424" y="411510"/>
            <a:ext cx="2968177" cy="8015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ICANN ASO AC (Address Council)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9388"/>
            <a:ext cx="7001852" cy="3943900"/>
          </a:xfrm>
          <a:prstGeom prst="rect">
            <a:avLst/>
          </a:prstGeom>
        </p:spPr>
      </p:pic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09" y="12931"/>
            <a:ext cx="2100960" cy="56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3863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Address Council Members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09" y="12931"/>
            <a:ext cx="2100960" cy="567348"/>
          </a:xfrm>
          <a:prstGeom prst="rect">
            <a:avLst/>
          </a:prstGeom>
        </p:spPr>
      </p:pic>
      <p:graphicFrame>
        <p:nvGraphicFramePr>
          <p:cNvPr id="8" name="Group 1">
            <a:extLst>
              <a:ext uri="{FF2B5EF4-FFF2-40B4-BE49-F238E27FC236}">
                <a16:creationId xmlns:a16="http://schemas.microsoft.com/office/drawing/2014/main" id="{6FDBF2B9-7DEE-46EB-8F86-C6BC9CA55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820953"/>
              </p:ext>
            </p:extLst>
          </p:nvPr>
        </p:nvGraphicFramePr>
        <p:xfrm>
          <a:off x="179512" y="780927"/>
          <a:ext cx="6192688" cy="3633342"/>
        </p:xfrm>
        <a:graphic>
          <a:graphicData uri="http://schemas.openxmlformats.org/drawingml/2006/table">
            <a:tbl>
              <a:tblPr/>
              <a:tblGrid>
                <a:gridCol w="1878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9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5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5622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2" charset="0"/>
                          <a:ea typeface="新細明體" pitchFamily="16" charset="-120"/>
                        </a:rPr>
                        <a:t>REGION</a:t>
                      </a:r>
                    </a:p>
                  </a:txBody>
                  <a:tcPr marL="64800" marR="64800" marT="27360" marB="2736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2" charset="0"/>
                          <a:ea typeface="新細明體" pitchFamily="16" charset="-120"/>
                        </a:rPr>
                        <a:t>Member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2" charset="0"/>
                          <a:ea typeface="新細明體" pitchFamily="16" charset="-120"/>
                        </a:rPr>
                        <a:t>Term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251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2" charset="-128"/>
                      </a:endParaRPr>
                    </a:p>
                  </a:txBody>
                  <a:tcPr marL="64800" marR="64800" marT="27360" marB="2736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Wafa Dahmani </a:t>
                      </a:r>
                      <a:r>
                        <a:rPr kumimoji="0" lang="en-US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Zaafouri</a:t>
                      </a: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*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Mike Silber [Vice Chair]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Saul Stein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Jan 2021 – </a:t>
                      </a:r>
                      <a:r>
                        <a:rPr kumimoji="0" lang="fr-FR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Dec</a:t>
                      </a: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 2021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Jan 2020 – </a:t>
                      </a:r>
                      <a:r>
                        <a:rPr kumimoji="0" lang="fr-FR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Dec</a:t>
                      </a: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 2022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Jan 2021 – </a:t>
                      </a:r>
                      <a:r>
                        <a:rPr kumimoji="0" lang="fr-FR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Dec</a:t>
                      </a: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 2023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849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2" charset="-128"/>
                      </a:endParaRPr>
                    </a:p>
                  </a:txBody>
                  <a:tcPr marL="64800" marR="64800" marT="27360" marB="2736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Shubam</a:t>
                      </a: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 Saran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Nicole Chan*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Aftab</a:t>
                      </a: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 Siddiqui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Jan 2021 – </a:t>
                      </a:r>
                      <a:r>
                        <a:rPr kumimoji="0" lang="fr-FR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Dec</a:t>
                      </a: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 2022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Jan 2021 – </a:t>
                      </a:r>
                      <a:r>
                        <a:rPr kumimoji="0" lang="fr-FR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Dec</a:t>
                      </a: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 2021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Jan 2020 – </a:t>
                      </a:r>
                      <a:r>
                        <a:rPr kumimoji="0" lang="fr-FR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Dec</a:t>
                      </a: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 2021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251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2" charset="-128"/>
                      </a:endParaRPr>
                    </a:p>
                  </a:txBody>
                  <a:tcPr marL="64800" marR="64800" marT="27360" marB="2736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Kevin Blumberg* [Chair]</a:t>
                      </a:r>
                      <a:endParaRPr kumimoji="0" lang="en-US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6" charset="-12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Martin Hannigan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Louie Lee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Jan 2021 – </a:t>
                      </a:r>
                      <a:r>
                        <a:rPr kumimoji="0" lang="fr-FR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Dec</a:t>
                      </a: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 2023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Jan 2020 – </a:t>
                      </a:r>
                      <a:r>
                        <a:rPr kumimoji="0" lang="fr-FR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Dec</a:t>
                      </a: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 2022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Jan 2019 – </a:t>
                      </a:r>
                      <a:r>
                        <a:rPr kumimoji="0" lang="fr-FR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Dec</a:t>
                      </a: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 2021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849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2" charset="-128"/>
                      </a:endParaRPr>
                    </a:p>
                  </a:txBody>
                  <a:tcPr marL="64800" marR="64800" marT="27360" marB="2736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Esteban </a:t>
                      </a:r>
                      <a:r>
                        <a:rPr kumimoji="0" lang="en-US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Lescano</a:t>
                      </a: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*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Ricardo Patara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Jorge Villa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Apr</a:t>
                      </a: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 2021 – Mar 2022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Jan 2019 – </a:t>
                      </a:r>
                      <a:r>
                        <a:rPr kumimoji="0" lang="fr-FR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Dec</a:t>
                      </a: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 2021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Jan 2021 – </a:t>
                      </a:r>
                      <a:r>
                        <a:rPr kumimoji="0" lang="fr-FR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Dec</a:t>
                      </a: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 2023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147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2" charset="-128"/>
                      </a:endParaRPr>
                    </a:p>
                  </a:txBody>
                  <a:tcPr marL="64800" marR="64800" marT="27360" marB="2736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Hervé Clément* [Vice Chair]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Nurani</a:t>
                      </a: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 Nimpuno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James Kennedy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Jan 2021 – </a:t>
                      </a:r>
                      <a:r>
                        <a:rPr kumimoji="0" lang="fr-FR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Dec</a:t>
                      </a: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 2023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Jan 2019 – </a:t>
                      </a:r>
                      <a:r>
                        <a:rPr kumimoji="0" lang="fr-FR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Dec</a:t>
                      </a: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 2021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Jun 2021 – </a:t>
                      </a:r>
                      <a:r>
                        <a:rPr kumimoji="0" lang="fr-FR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Dec</a:t>
                      </a: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 2022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F994FB1-48AC-4E90-8098-28C5AB731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04" y="1068588"/>
            <a:ext cx="1280927" cy="536007"/>
          </a:xfrm>
          <a:prstGeom prst="rect">
            <a:avLst/>
          </a:prstGeom>
        </p:spPr>
      </p:pic>
      <p:pic>
        <p:nvPicPr>
          <p:cNvPr id="10" name="Image 9" descr="Capture d’écran">
            <a:extLst>
              <a:ext uri="{FF2B5EF4-FFF2-40B4-BE49-F238E27FC236}">
                <a16:creationId xmlns:a16="http://schemas.microsoft.com/office/drawing/2014/main" id="{9D7F25FF-467E-4C25-A58D-6037BF1C8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78" y="1762226"/>
            <a:ext cx="1590897" cy="543001"/>
          </a:xfrm>
          <a:prstGeom prst="rect">
            <a:avLst/>
          </a:prstGeom>
        </p:spPr>
      </p:pic>
      <p:pic>
        <p:nvPicPr>
          <p:cNvPr id="11" name="Image 10" descr="Capture d’écran">
            <a:extLst>
              <a:ext uri="{FF2B5EF4-FFF2-40B4-BE49-F238E27FC236}">
                <a16:creationId xmlns:a16="http://schemas.microsoft.com/office/drawing/2014/main" id="{E900279A-C6D1-4AD6-B774-253C4A1CBA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5" y="2423125"/>
            <a:ext cx="1629002" cy="495369"/>
          </a:xfrm>
          <a:prstGeom prst="rect">
            <a:avLst/>
          </a:prstGeom>
        </p:spPr>
      </p:pic>
      <p:pic>
        <p:nvPicPr>
          <p:cNvPr id="12" name="Image 11" descr="Capture d’écran">
            <a:extLst>
              <a:ext uri="{FF2B5EF4-FFF2-40B4-BE49-F238E27FC236}">
                <a16:creationId xmlns:a16="http://schemas.microsoft.com/office/drawing/2014/main" id="{2727D5CA-3337-4B10-8845-4E73F432E6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" y="3091277"/>
            <a:ext cx="1280927" cy="627027"/>
          </a:xfrm>
          <a:prstGeom prst="rect">
            <a:avLst/>
          </a:prstGeom>
        </p:spPr>
      </p:pic>
      <p:pic>
        <p:nvPicPr>
          <p:cNvPr id="13" name="Image 12" descr="Capture d’écran">
            <a:extLst>
              <a:ext uri="{FF2B5EF4-FFF2-40B4-BE49-F238E27FC236}">
                <a16:creationId xmlns:a16="http://schemas.microsoft.com/office/drawing/2014/main" id="{FACFF4E2-E5A7-483D-B3D7-875779F6DB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40" y="3794786"/>
            <a:ext cx="1790950" cy="54300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A13C1AD-DBCA-4591-A6CF-A0E051BE8A7A}"/>
              </a:ext>
            </a:extLst>
          </p:cNvPr>
          <p:cNvSpPr txBox="1"/>
          <p:nvPr/>
        </p:nvSpPr>
        <p:spPr>
          <a:xfrm>
            <a:off x="6580076" y="793372"/>
            <a:ext cx="256392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/>
              <a:t>Last appointments</a:t>
            </a:r>
            <a:endParaRPr lang="en-US" sz="1800" dirty="0"/>
          </a:p>
          <a:p>
            <a:pPr algn="l"/>
            <a:endParaRPr lang="en-US" sz="1400" dirty="0"/>
          </a:p>
          <a:p>
            <a:pPr algn="l"/>
            <a:r>
              <a:rPr lang="en-US" sz="1400" dirty="0">
                <a:solidFill>
                  <a:schemeClr val="tx2"/>
                </a:solidFill>
              </a:rPr>
              <a:t>Dr Di Ma (APNIC)</a:t>
            </a:r>
          </a:p>
          <a:p>
            <a:pPr algn="l"/>
            <a:r>
              <a:rPr lang="en-US" sz="1400" dirty="0">
                <a:solidFill>
                  <a:schemeClr val="tx2"/>
                </a:solidFill>
              </a:rPr>
              <a:t>	</a:t>
            </a:r>
            <a:r>
              <a:rPr lang="en-US" sz="1200" dirty="0">
                <a:solidFill>
                  <a:schemeClr val="tx2"/>
                </a:solidFill>
              </a:rPr>
              <a:t>Jan 2022 – Dec 2023</a:t>
            </a:r>
          </a:p>
          <a:p>
            <a:pPr algn="l"/>
            <a:endParaRPr lang="en-US" sz="1200" dirty="0">
              <a:solidFill>
                <a:schemeClr val="tx2"/>
              </a:solidFill>
            </a:endParaRPr>
          </a:p>
          <a:p>
            <a:pPr algn="l"/>
            <a:r>
              <a:rPr lang="en-US" sz="1400" dirty="0">
                <a:solidFill>
                  <a:schemeClr val="tx2"/>
                </a:solidFill>
              </a:rPr>
              <a:t>Chris Quesada (ARIN)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</a:rPr>
              <a:t>	Jan 2022 – Dec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009C78-455C-4885-836E-54013F7999B4}"/>
              </a:ext>
            </a:extLst>
          </p:cNvPr>
          <p:cNvSpPr txBox="1"/>
          <p:nvPr/>
        </p:nvSpPr>
        <p:spPr>
          <a:xfrm>
            <a:off x="0" y="4379178"/>
            <a:ext cx="7832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tx2"/>
                </a:solidFill>
              </a:rPr>
              <a:t>Remark:</a:t>
            </a:r>
            <a:r>
              <a:rPr lang="en-US" sz="1400" dirty="0">
                <a:solidFill>
                  <a:schemeClr val="tx2"/>
                </a:solidFill>
              </a:rPr>
              <a:t> The community appointed ASO AC members in the RIPE region also serve on the </a:t>
            </a:r>
            <a:r>
              <a:rPr lang="en-US" sz="1400" dirty="0">
                <a:solidFill>
                  <a:schemeClr val="tx2"/>
                </a:solidFill>
                <a:hlinkClick r:id="rId8"/>
              </a:rPr>
              <a:t>IANA RC</a:t>
            </a:r>
            <a:endParaRPr lang="en-US" sz="1400" dirty="0">
              <a:solidFill>
                <a:schemeClr val="tx2"/>
              </a:solidFill>
            </a:endParaRPr>
          </a:p>
          <a:p>
            <a:pPr algn="l"/>
            <a:r>
              <a:rPr lang="en-US" sz="1400" dirty="0">
                <a:solidFill>
                  <a:schemeClr val="tx2"/>
                </a:solidFill>
              </a:rPr>
              <a:t>(Nurani </a:t>
            </a:r>
            <a:r>
              <a:rPr lang="en-US" sz="1400" dirty="0" err="1">
                <a:solidFill>
                  <a:schemeClr val="tx2"/>
                </a:solidFill>
              </a:rPr>
              <a:t>Nimpuno</a:t>
            </a:r>
            <a:r>
              <a:rPr lang="en-US" sz="1400" dirty="0">
                <a:solidFill>
                  <a:schemeClr val="tx2"/>
                </a:solidFill>
              </a:rPr>
              <a:t> and James Kennedy)</a:t>
            </a:r>
          </a:p>
        </p:txBody>
      </p:sp>
    </p:spTree>
    <p:extLst>
      <p:ext uri="{BB962C8B-B14F-4D97-AF65-F5344CB8AC3E}">
        <p14:creationId xmlns:p14="http://schemas.microsoft.com/office/powerpoint/2010/main" val="33566041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2021 ASO AC Participation Record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4</a:t>
            </a:fld>
            <a:endParaRPr lang="en-US" altLang="en-US"/>
          </a:p>
        </p:txBody>
      </p:sp>
      <p:graphicFrame>
        <p:nvGraphicFramePr>
          <p:cNvPr id="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93455"/>
              </p:ext>
            </p:extLst>
          </p:nvPr>
        </p:nvGraphicFramePr>
        <p:xfrm>
          <a:off x="1115616" y="987574"/>
          <a:ext cx="6192688" cy="3797616"/>
        </p:xfrm>
        <a:graphic>
          <a:graphicData uri="http://schemas.openxmlformats.org/drawingml/2006/table">
            <a:tbl>
              <a:tblPr/>
              <a:tblGrid>
                <a:gridCol w="1878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9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5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8062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2" charset="0"/>
                          <a:ea typeface="新細明體" pitchFamily="16" charset="-120"/>
                        </a:rPr>
                        <a:t>REGION</a:t>
                      </a:r>
                    </a:p>
                  </a:txBody>
                  <a:tcPr marL="64800" marR="64800" marT="27360" marB="2736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2" charset="0"/>
                          <a:ea typeface="新細明體" pitchFamily="16" charset="-120"/>
                        </a:rPr>
                        <a:t>Member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2" charset="0"/>
                          <a:ea typeface="新細明體" pitchFamily="16" charset="-120"/>
                        </a:rPr>
                        <a:t>Attendance (11 regular meetings + 3 special)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251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2" charset="-128"/>
                      </a:endParaRPr>
                    </a:p>
                  </a:txBody>
                  <a:tcPr marL="64800" marR="64800" marT="27360" marB="2736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Wafa Dahmani </a:t>
                      </a:r>
                      <a:r>
                        <a:rPr kumimoji="0" lang="en-US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Zaafouri</a:t>
                      </a: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*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Mike Silber [Vice Chair]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Saul Stein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8 (out of 11)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10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12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849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2" charset="-128"/>
                      </a:endParaRPr>
                    </a:p>
                  </a:txBody>
                  <a:tcPr marL="64800" marR="64800" marT="27360" marB="2736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Shubam</a:t>
                      </a: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 Saran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Nicole Chan*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Aftab</a:t>
                      </a: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 Siddiqui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12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14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10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251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2" charset="-128"/>
                      </a:endParaRPr>
                    </a:p>
                  </a:txBody>
                  <a:tcPr marL="64800" marR="64800" marT="27360" marB="2736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Kevin Blumberg* [Chair]</a:t>
                      </a:r>
                      <a:endParaRPr kumimoji="0" lang="en-US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6" charset="-12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Martin Hannigan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Louie Lee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14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13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12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849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2" charset="-128"/>
                      </a:endParaRPr>
                    </a:p>
                  </a:txBody>
                  <a:tcPr marL="64800" marR="64800" marT="27360" marB="2736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Esteban </a:t>
                      </a:r>
                      <a:r>
                        <a:rPr kumimoji="0" lang="en-US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Lescano</a:t>
                      </a: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*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Ricardo Patara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Jorge Villa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13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14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14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147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2" charset="-128"/>
                      </a:endParaRPr>
                    </a:p>
                  </a:txBody>
                  <a:tcPr marL="64800" marR="64800" marT="27360" marB="2736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Hervé Clément*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Nurani</a:t>
                      </a: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 Nimpuno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Filiz</a:t>
                      </a: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 Yilmaz / James Kennedy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14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13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7 (out of 8) / 6 (out of 6)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12643"/>
            <a:ext cx="1280927" cy="536007"/>
          </a:xfrm>
          <a:prstGeom prst="rect">
            <a:avLst/>
          </a:prstGeom>
        </p:spPr>
      </p:pic>
      <p:pic>
        <p:nvPicPr>
          <p:cNvPr id="11" name="Image 10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71" y="2131457"/>
            <a:ext cx="1590897" cy="543001"/>
          </a:xfrm>
          <a:prstGeom prst="rect">
            <a:avLst/>
          </a:prstGeom>
        </p:spPr>
      </p:pic>
      <p:pic>
        <p:nvPicPr>
          <p:cNvPr id="12" name="Image 11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18" y="2796461"/>
            <a:ext cx="1629002" cy="495369"/>
          </a:xfrm>
          <a:prstGeom prst="rect">
            <a:avLst/>
          </a:prstGeom>
        </p:spPr>
      </p:pic>
      <p:pic>
        <p:nvPicPr>
          <p:cNvPr id="13" name="Image 12" descr="Capture d’écra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3440044"/>
            <a:ext cx="1280927" cy="627027"/>
          </a:xfrm>
          <a:prstGeom prst="rect">
            <a:avLst/>
          </a:prstGeom>
        </p:spPr>
      </p:pic>
      <p:pic>
        <p:nvPicPr>
          <p:cNvPr id="15" name="Image 14" descr="Capture d’écra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44" y="4154630"/>
            <a:ext cx="1790950" cy="543001"/>
          </a:xfrm>
          <a:prstGeom prst="rect">
            <a:avLst/>
          </a:prstGeom>
        </p:spPr>
      </p:pic>
      <p:pic>
        <p:nvPicPr>
          <p:cNvPr id="16" name="Image 15" descr="Capture d’écra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09" y="12931"/>
            <a:ext cx="2100960" cy="56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519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Policy Development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75166" y="1059582"/>
            <a:ext cx="8140700" cy="326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4163" indent="-284163"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altLang="fr-FR" sz="1800" dirty="0">
                <a:solidFill>
                  <a:srgbClr val="000000"/>
                </a:solidFill>
              </a:rPr>
              <a:t>ASO AC members follow their respective RIR’s policy forum for any proposed global policy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fr-FR" sz="1800" dirty="0">
                <a:solidFill>
                  <a:srgbClr val="000000"/>
                </a:solidFill>
              </a:rPr>
              <a:t>There has been no global policy in the last years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fr-FR" sz="1800" dirty="0">
                <a:solidFill>
                  <a:srgbClr val="000000"/>
                </a:solidFill>
              </a:rPr>
              <a:t>A dedicated ASO AC meeting occurred last October </a:t>
            </a:r>
          </a:p>
          <a:p>
            <a:pPr marL="0" indent="0" algn="l"/>
            <a:endParaRPr lang="en-US" altLang="fr-FR" sz="1800" dirty="0">
              <a:solidFill>
                <a:srgbClr val="000000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altLang="fr-FR" sz="1800" dirty="0">
              <a:solidFill>
                <a:srgbClr val="000000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fr-FR" sz="1800" b="1" dirty="0">
                <a:solidFill>
                  <a:srgbClr val="000000"/>
                </a:solidFill>
              </a:rPr>
              <a:t>2021 Policy Proposal Facilitator Team (PPFT)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 err="1">
                <a:solidFill>
                  <a:srgbClr val="000000"/>
                </a:solidFill>
              </a:rPr>
              <a:t>Wafa</a:t>
            </a:r>
            <a:r>
              <a:rPr lang="en-US" altLang="fr-FR" sz="1600" dirty="0">
                <a:solidFill>
                  <a:srgbClr val="000000"/>
                </a:solidFill>
              </a:rPr>
              <a:t> </a:t>
            </a:r>
            <a:r>
              <a:rPr lang="en-US" altLang="fr-FR" sz="1600" dirty="0" err="1">
                <a:solidFill>
                  <a:srgbClr val="000000"/>
                </a:solidFill>
              </a:rPr>
              <a:t>Dahmani</a:t>
            </a:r>
            <a:r>
              <a:rPr lang="en-US" altLang="fr-FR" sz="1600" dirty="0">
                <a:solidFill>
                  <a:srgbClr val="000000"/>
                </a:solidFill>
              </a:rPr>
              <a:t> (</a:t>
            </a:r>
            <a:r>
              <a:rPr lang="en-US" altLang="fr-FR" sz="1600" dirty="0" err="1">
                <a:solidFill>
                  <a:srgbClr val="000000"/>
                </a:solidFill>
              </a:rPr>
              <a:t>AfriNIC</a:t>
            </a:r>
            <a:r>
              <a:rPr lang="en-US" altLang="fr-FR" sz="1600" dirty="0">
                <a:solidFill>
                  <a:srgbClr val="000000"/>
                </a:solidFill>
              </a:rPr>
              <a:t>)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</a:rPr>
              <a:t>Shubham Saran (APNIC)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</a:rPr>
              <a:t>Martin Hannigan (ARIN)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</a:rPr>
              <a:t>Esteban </a:t>
            </a:r>
            <a:r>
              <a:rPr lang="en-US" altLang="fr-FR" sz="1600" dirty="0" err="1">
                <a:solidFill>
                  <a:srgbClr val="000000"/>
                </a:solidFill>
              </a:rPr>
              <a:t>Lescano</a:t>
            </a:r>
            <a:r>
              <a:rPr lang="en-US" altLang="fr-FR" sz="1600" dirty="0">
                <a:solidFill>
                  <a:srgbClr val="000000"/>
                </a:solidFill>
              </a:rPr>
              <a:t> (LACNIC)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</a:rPr>
              <a:t>Hervé Clément (RIPE NCC)</a:t>
            </a:r>
          </a:p>
        </p:txBody>
      </p:sp>
      <p:pic>
        <p:nvPicPr>
          <p:cNvPr id="10" name="Image 9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09" y="12931"/>
            <a:ext cx="2100960" cy="56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5568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ASO AC Transparency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1520" y="1059582"/>
            <a:ext cx="8140700" cy="363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4163" indent="-284163"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altLang="fr-FR" sz="1800" dirty="0">
                <a:solidFill>
                  <a:srgbClr val="000000"/>
                </a:solidFill>
              </a:rPr>
              <a:t>Annual Face to Face meeting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</a:rPr>
              <a:t>OPEN to observers (except for discussion related to ICANN Board Elections)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</a:rPr>
              <a:t>Since 2020 the work has been taken place online – next 2022 ICANN meeting will be virtual</a:t>
            </a:r>
          </a:p>
          <a:p>
            <a:pPr lvl="1" algn="l"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rgbClr val="000000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fr-FR" sz="1800" dirty="0">
                <a:solidFill>
                  <a:srgbClr val="000000"/>
                </a:solidFill>
              </a:rPr>
              <a:t>AC-DISCUSS mailing archive has OPEN public records 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  <a:hlinkClick r:id="rId2"/>
              </a:rPr>
              <a:t>https://aso.icann.org/pipermail/ac-discuss/</a:t>
            </a:r>
            <a:endParaRPr lang="en-US" altLang="fr-FR" sz="1600" dirty="0">
              <a:solidFill>
                <a:srgbClr val="000000"/>
              </a:solidFill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rgbClr val="000000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fr-FR" sz="1800" dirty="0">
                <a:solidFill>
                  <a:srgbClr val="000000"/>
                </a:solidFill>
              </a:rPr>
              <a:t>ASO AC Monthly Teleconference are OPEN to observers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</a:rPr>
              <a:t>Normally first Wednesday of the month a 12:00 PM UTC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</a:rPr>
              <a:t>2021 Meeting Calendar</a:t>
            </a:r>
          </a:p>
          <a:p>
            <a:pPr marL="457200" lvl="1" indent="0" algn="l"/>
            <a:r>
              <a:rPr lang="en-US" altLang="fr-FR" sz="1600" dirty="0">
                <a:solidFill>
                  <a:srgbClr val="000000"/>
                </a:solidFill>
              </a:rPr>
              <a:t>	</a:t>
            </a:r>
            <a:r>
              <a:rPr lang="en-US" altLang="fr-FR" sz="1600" dirty="0">
                <a:solidFill>
                  <a:srgbClr val="000000"/>
                </a:solidFill>
                <a:hlinkClick r:id="rId3"/>
              </a:rPr>
              <a:t>https://aso.icann.org/aso-ac/meetings/aso-ac-meeting-schedule/</a:t>
            </a:r>
            <a:endParaRPr lang="en-US" altLang="fr-FR" sz="1600" dirty="0">
              <a:solidFill>
                <a:srgbClr val="000000"/>
              </a:solidFill>
            </a:endParaRPr>
          </a:p>
          <a:p>
            <a:pPr marL="457200" lvl="1" indent="0" algn="l"/>
            <a:endParaRPr lang="en-US" altLang="fr-FR" sz="1600" dirty="0">
              <a:solidFill>
                <a:srgbClr val="000000"/>
              </a:solidFill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rgbClr val="000000"/>
              </a:solidFill>
            </a:endParaRPr>
          </a:p>
        </p:txBody>
      </p:sp>
      <p:pic>
        <p:nvPicPr>
          <p:cNvPr id="10" name="Image 9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09" y="12931"/>
            <a:ext cx="2100960" cy="56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8592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ASO AC Appointments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65746" y="775937"/>
            <a:ext cx="81375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buClrTx/>
              <a:buSzPct val="25000"/>
              <a:buFontTx/>
              <a:buNone/>
            </a:pPr>
            <a:r>
              <a:rPr lang="en-US" altLang="fr-FR" sz="2200" b="1" dirty="0">
                <a:solidFill>
                  <a:srgbClr val="0A406B"/>
                </a:solidFill>
                <a:cs typeface="Arial" panose="020B0604020202020204" pitchFamily="34" charset="0"/>
              </a:rPr>
              <a:t>ASO AC Current Appointments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4851" y="1275606"/>
            <a:ext cx="8140700" cy="172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4163" indent="-284163"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altLang="fr-FR" sz="1800" b="1" dirty="0">
                <a:solidFill>
                  <a:srgbClr val="000000"/>
                </a:solidFill>
              </a:rPr>
              <a:t>Maemura Akinori 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</a:rPr>
              <a:t>Seat 10 ICANN Board, 2019 - 2022 (from APNIC Region)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fr-FR" sz="1800" b="1" dirty="0">
                <a:solidFill>
                  <a:srgbClr val="000000"/>
                </a:solidFill>
              </a:rPr>
              <a:t>Alan Barrett 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</a:rPr>
              <a:t>Seat 9 ICANN Board,  2021 - 2024 (from </a:t>
            </a:r>
            <a:r>
              <a:rPr lang="en-US" altLang="fr-FR" sz="1600" dirty="0" err="1">
                <a:solidFill>
                  <a:srgbClr val="000000"/>
                </a:solidFill>
              </a:rPr>
              <a:t>AfriNIC</a:t>
            </a:r>
            <a:r>
              <a:rPr lang="en-US" altLang="fr-FR" sz="1600" dirty="0">
                <a:solidFill>
                  <a:srgbClr val="000000"/>
                </a:solidFill>
              </a:rPr>
              <a:t> Region)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fr-FR" sz="1800" b="1" dirty="0" err="1">
                <a:solidFill>
                  <a:srgbClr val="000000"/>
                </a:solidFill>
              </a:rPr>
              <a:t>Brajesh</a:t>
            </a:r>
            <a:r>
              <a:rPr lang="en-US" altLang="fr-FR" sz="1800" b="1" dirty="0">
                <a:solidFill>
                  <a:srgbClr val="000000"/>
                </a:solidFill>
              </a:rPr>
              <a:t> Jain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</a:rPr>
              <a:t>ASO Representative in the ICANN NomCom – 2022 term (from APNIC Region)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74473" y="3185288"/>
            <a:ext cx="3943943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SzPct val="25000"/>
              <a:buFontTx/>
              <a:buNone/>
            </a:pPr>
            <a:r>
              <a:rPr lang="en-US" altLang="fr-FR" sz="2200" b="1" dirty="0">
                <a:solidFill>
                  <a:srgbClr val="0A406B"/>
                </a:solidFill>
                <a:cs typeface="Arial" panose="020B0604020202020204" pitchFamily="34" charset="0"/>
              </a:rPr>
              <a:t>ASO AC 2022 Appointments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2315" y="3613913"/>
            <a:ext cx="8135938" cy="61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84163" indent="-284163"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altLang="fr-FR" sz="1800" b="1" dirty="0">
                <a:solidFill>
                  <a:srgbClr val="000000"/>
                </a:solidFill>
              </a:rPr>
              <a:t>Seat 10 ICANN Board selection is ongoing </a:t>
            </a:r>
            <a:r>
              <a:rPr lang="en-US" altLang="fr-FR" sz="1800" dirty="0">
                <a:solidFill>
                  <a:srgbClr val="000000"/>
                </a:solidFill>
              </a:rPr>
              <a:t>(cf. next slide)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</a:rPr>
              <a:t>Term 2022 – 2025 (</a:t>
            </a:r>
            <a:r>
              <a:rPr lang="en-US" altLang="fr-FR" sz="1600" dirty="0" err="1">
                <a:solidFill>
                  <a:srgbClr val="000000"/>
                </a:solidFill>
              </a:rPr>
              <a:t>AfriNIC</a:t>
            </a:r>
            <a:r>
              <a:rPr lang="en-US" altLang="fr-FR" sz="1600" dirty="0">
                <a:solidFill>
                  <a:srgbClr val="000000"/>
                </a:solidFill>
              </a:rPr>
              <a:t> region not eligible)</a:t>
            </a:r>
          </a:p>
        </p:txBody>
      </p:sp>
      <p:pic>
        <p:nvPicPr>
          <p:cNvPr id="10" name="Image 9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09" y="12931"/>
            <a:ext cx="2100960" cy="56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418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Seat 10 ICANN Board selection Timeline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09" y="12931"/>
            <a:ext cx="2100960" cy="567348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28367" y="1275606"/>
            <a:ext cx="8140700" cy="258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4163" indent="-284163"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sz="1800" b="1" dirty="0">
                <a:solidFill>
                  <a:schemeClr val="tx1"/>
                </a:solidFill>
              </a:rPr>
              <a:t>– Nomination Phase:</a:t>
            </a:r>
            <a:r>
              <a:rPr lang="en-US" sz="1800" dirty="0">
                <a:solidFill>
                  <a:schemeClr val="tx1"/>
                </a:solidFill>
              </a:rPr>
              <a:t> 15 September 2021 – 1</a:t>
            </a:r>
            <a:r>
              <a:rPr lang="en-US" sz="1800" baseline="30000" dirty="0">
                <a:solidFill>
                  <a:schemeClr val="tx1"/>
                </a:solidFill>
              </a:rPr>
              <a:t>st</a:t>
            </a:r>
            <a:r>
              <a:rPr lang="en-US" sz="1800" dirty="0">
                <a:solidFill>
                  <a:schemeClr val="tx1"/>
                </a:solidFill>
              </a:rPr>
              <a:t> December 2021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– Comments Phase:</a:t>
            </a:r>
            <a:r>
              <a:rPr lang="en-US" sz="1800" dirty="0">
                <a:solidFill>
                  <a:schemeClr val="tx1"/>
                </a:solidFill>
              </a:rPr>
              <a:t> 30 December 2021 – 30 March 2022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ICANN Due Diligence for nominated candidates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– Interview Phase:</a:t>
            </a:r>
            <a:r>
              <a:rPr lang="en-US" sz="1800" dirty="0">
                <a:solidFill>
                  <a:schemeClr val="tx1"/>
                </a:solidFill>
              </a:rPr>
              <a:t> 29 January 2022 –30 March 2022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– Selection Phase (deliberation):</a:t>
            </a:r>
            <a:r>
              <a:rPr lang="en-US" sz="1800" dirty="0">
                <a:solidFill>
                  <a:schemeClr val="tx1"/>
                </a:solidFill>
              </a:rPr>
              <a:t> 1</a:t>
            </a:r>
            <a:r>
              <a:rPr lang="en-US" sz="1800" baseline="30000" dirty="0">
                <a:solidFill>
                  <a:schemeClr val="tx1"/>
                </a:solidFill>
              </a:rPr>
              <a:t>st</a:t>
            </a:r>
            <a:r>
              <a:rPr lang="en-US" sz="1800" dirty="0">
                <a:solidFill>
                  <a:schemeClr val="tx1"/>
                </a:solidFill>
              </a:rPr>
              <a:t> April – 16 April 2022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– Selection Phase (voting)</a:t>
            </a:r>
            <a:r>
              <a:rPr lang="en-US" sz="1800" dirty="0">
                <a:solidFill>
                  <a:schemeClr val="tx1"/>
                </a:solidFill>
              </a:rPr>
              <a:t>: 19 – 25 April 2022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– Announcement of selected candidate:</a:t>
            </a:r>
            <a:r>
              <a:rPr lang="en-US" sz="1800" dirty="0">
                <a:solidFill>
                  <a:schemeClr val="tx1"/>
                </a:solidFill>
              </a:rPr>
              <a:t> around 30 April 2022</a:t>
            </a:r>
          </a:p>
        </p:txBody>
      </p:sp>
    </p:spTree>
    <p:extLst>
      <p:ext uri="{BB962C8B-B14F-4D97-AF65-F5344CB8AC3E}">
        <p14:creationId xmlns:p14="http://schemas.microsoft.com/office/powerpoint/2010/main" val="210654920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Question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uestion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10552</TotalTime>
  <Pages>0</Pages>
  <Words>623</Words>
  <Characters>0</Characters>
  <Application>Microsoft Office PowerPoint</Application>
  <PresentationFormat>Affichage à l'écran (16:9)</PresentationFormat>
  <Lines>0</Lines>
  <Paragraphs>134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Calibri</vt:lpstr>
      <vt:lpstr>Gill Sans</vt:lpstr>
      <vt:lpstr>Gill Sans (Headings)</vt:lpstr>
      <vt:lpstr>Helvetica Neue</vt:lpstr>
      <vt:lpstr>Helvetica Neue Light</vt:lpstr>
      <vt:lpstr>Title &amp; Subtitle</vt:lpstr>
      <vt:lpstr>Title &amp; Bullets</vt:lpstr>
      <vt:lpstr>Questions</vt:lpstr>
      <vt:lpstr>Report from the ASO AC</vt:lpstr>
      <vt:lpstr>The ICANN ASO AC (Address Council)</vt:lpstr>
      <vt:lpstr>2021 Address Council Members</vt:lpstr>
      <vt:lpstr>2021 ASO AC Participation Record</vt:lpstr>
      <vt:lpstr>Global Policy Development </vt:lpstr>
      <vt:lpstr>ASO AC Transparency</vt:lpstr>
      <vt:lpstr>ASO AC Appointments</vt:lpstr>
      <vt:lpstr>Seat 10 ICANN Board selection Timeline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RIPE Slide Master</dc:title>
  <dc:subject/>
  <dc:creator/>
  <cp:keywords/>
  <dc:description/>
  <cp:lastModifiedBy>CLEMENT Herve INNOV/NET</cp:lastModifiedBy>
  <cp:revision>47</cp:revision>
  <dcterms:modified xsi:type="dcterms:W3CDTF">2021-11-18T11:34:19Z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7222825-62ea-40f3-96b5-5375c07996e2_Enabled">
    <vt:lpwstr>true</vt:lpwstr>
  </property>
  <property fmtid="{D5CDD505-2E9C-101B-9397-08002B2CF9AE}" pid="3" name="MSIP_Label_07222825-62ea-40f3-96b5-5375c07996e2_SetDate">
    <vt:lpwstr>2021-11-17T08:23:30Z</vt:lpwstr>
  </property>
  <property fmtid="{D5CDD505-2E9C-101B-9397-08002B2CF9AE}" pid="4" name="MSIP_Label_07222825-62ea-40f3-96b5-5375c07996e2_Method">
    <vt:lpwstr>Privileged</vt:lpwstr>
  </property>
  <property fmtid="{D5CDD505-2E9C-101B-9397-08002B2CF9AE}" pid="5" name="MSIP_Label_07222825-62ea-40f3-96b5-5375c07996e2_Name">
    <vt:lpwstr>unrestricted_parent.2</vt:lpwstr>
  </property>
  <property fmtid="{D5CDD505-2E9C-101B-9397-08002B2CF9AE}" pid="6" name="MSIP_Label_07222825-62ea-40f3-96b5-5375c07996e2_SiteId">
    <vt:lpwstr>90c7a20a-f34b-40bf-bc48-b9253b6f5d20</vt:lpwstr>
  </property>
  <property fmtid="{D5CDD505-2E9C-101B-9397-08002B2CF9AE}" pid="7" name="MSIP_Label_07222825-62ea-40f3-96b5-5375c07996e2_ActionId">
    <vt:lpwstr>42e4723e-b229-48df-86b9-d8287ac65263</vt:lpwstr>
  </property>
  <property fmtid="{D5CDD505-2E9C-101B-9397-08002B2CF9AE}" pid="8" name="MSIP_Label_07222825-62ea-40f3-96b5-5375c07996e2_ContentBits">
    <vt:lpwstr>0</vt:lpwstr>
  </property>
</Properties>
</file>