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0" r:id="rId2"/>
    <p:sldMasterId id="2147483719" r:id="rId3"/>
    <p:sldMasterId id="2147483728" r:id="rId4"/>
    <p:sldMasterId id="2147483753" r:id="rId5"/>
    <p:sldMasterId id="2147483825" r:id="rId6"/>
    <p:sldMasterId id="2147483835" r:id="rId7"/>
    <p:sldMasterId id="2147483845" r:id="rId8"/>
  </p:sldMasterIdLst>
  <p:notesMasterIdLst>
    <p:notesMasterId r:id="rId29"/>
  </p:notesMasterIdLst>
  <p:sldIdLst>
    <p:sldId id="355" r:id="rId9"/>
    <p:sldId id="367" r:id="rId10"/>
    <p:sldId id="350" r:id="rId11"/>
    <p:sldId id="349" r:id="rId12"/>
    <p:sldId id="363" r:id="rId13"/>
    <p:sldId id="364" r:id="rId14"/>
    <p:sldId id="365" r:id="rId15"/>
    <p:sldId id="333" r:id="rId16"/>
    <p:sldId id="334" r:id="rId17"/>
    <p:sldId id="358" r:id="rId18"/>
    <p:sldId id="359" r:id="rId19"/>
    <p:sldId id="360" r:id="rId20"/>
    <p:sldId id="361" r:id="rId21"/>
    <p:sldId id="347" r:id="rId22"/>
    <p:sldId id="335" r:id="rId23"/>
    <p:sldId id="336" r:id="rId24"/>
    <p:sldId id="337" r:id="rId25"/>
    <p:sldId id="357" r:id="rId26"/>
    <p:sldId id="362" r:id="rId27"/>
    <p:sldId id="352" r:id="rId28"/>
  </p:sldIdLst>
  <p:sldSz cx="9144000" cy="5143500" type="screen16x9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0505AB5-265A-40CC-A999-EE8405004D33}">
          <p14:sldIdLst/>
        </p14:section>
        <p14:section name="Section sans titre" id="{EE8DE17B-F722-4B44-91BE-50DCD1D6F26D}">
          <p14:sldIdLst>
            <p14:sldId id="355"/>
            <p14:sldId id="367"/>
            <p14:sldId id="350"/>
            <p14:sldId id="349"/>
            <p14:sldId id="363"/>
            <p14:sldId id="364"/>
            <p14:sldId id="365"/>
            <p14:sldId id="333"/>
            <p14:sldId id="334"/>
            <p14:sldId id="358"/>
            <p14:sldId id="359"/>
            <p14:sldId id="360"/>
            <p14:sldId id="361"/>
            <p14:sldId id="347"/>
            <p14:sldId id="335"/>
            <p14:sldId id="336"/>
            <p14:sldId id="337"/>
            <p14:sldId id="357"/>
            <p14:sldId id="362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pos="198" userDrawn="1">
          <p15:clr>
            <a:srgbClr val="A4A3A4"/>
          </p15:clr>
        </p15:guide>
        <p15:guide id="12" pos="5562" userDrawn="1">
          <p15:clr>
            <a:srgbClr val="A4A3A4"/>
          </p15:clr>
        </p15:guide>
        <p15:guide id="13" orient="horz" pos="637" userDrawn="1">
          <p15:clr>
            <a:srgbClr val="A4A3A4"/>
          </p15:clr>
        </p15:guide>
        <p15:guide id="14" orient="horz" pos="746" userDrawn="1">
          <p15:clr>
            <a:srgbClr val="A4A3A4"/>
          </p15:clr>
        </p15:guide>
        <p15:guide id="15" orient="horz" pos="1619" userDrawn="1">
          <p15:clr>
            <a:srgbClr val="A4A3A4"/>
          </p15:clr>
        </p15:guide>
        <p15:guide id="16" orient="horz" pos="2866" userDrawn="1">
          <p15:clr>
            <a:srgbClr val="A4A3A4"/>
          </p15:clr>
        </p15:guide>
        <p15:guide id="17" orient="horz" pos="441">
          <p15:clr>
            <a:srgbClr val="A4A3A4"/>
          </p15:clr>
        </p15:guide>
        <p15:guide id="18" orient="horz" pos="622">
          <p15:clr>
            <a:srgbClr val="A4A3A4"/>
          </p15:clr>
        </p15:guide>
        <p15:guide id="19" orient="horz" pos="758">
          <p15:clr>
            <a:srgbClr val="A4A3A4"/>
          </p15:clr>
        </p15:guide>
        <p15:guide id="20" orient="horz" pos="1620">
          <p15:clr>
            <a:srgbClr val="A4A3A4"/>
          </p15:clr>
        </p15:guide>
        <p15:guide id="21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B09"/>
    <a:srgbClr val="E13B1F"/>
    <a:srgbClr val="F4874A"/>
    <a:srgbClr val="FF7900"/>
    <a:srgbClr val="6A92C8"/>
    <a:srgbClr val="FF5050"/>
    <a:srgbClr val="FFFFFF"/>
    <a:srgbClr val="00AAE6"/>
    <a:srgbClr val="FFCCCC"/>
    <a:srgbClr val="EDD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0011" autoAdjust="0"/>
  </p:normalViewPr>
  <p:slideViewPr>
    <p:cSldViewPr showGuides="1">
      <p:cViewPr varScale="1">
        <p:scale>
          <a:sx n="164" d="100"/>
          <a:sy n="164" d="100"/>
        </p:scale>
        <p:origin x="180" y="270"/>
      </p:cViewPr>
      <p:guideLst>
        <p:guide orient="horz" pos="169"/>
        <p:guide pos="2880"/>
        <p:guide pos="198"/>
        <p:guide pos="5562"/>
        <p:guide orient="horz" pos="637"/>
        <p:guide orient="horz" pos="746"/>
        <p:guide orient="horz" pos="1619"/>
        <p:guide orient="horz" pos="2866"/>
        <p:guide orient="horz" pos="441"/>
        <p:guide orient="horz" pos="622"/>
        <p:guide orient="horz" pos="758"/>
        <p:guide orient="horz" pos="1620"/>
        <p:guide pos="204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4670" y="4861441"/>
            <a:ext cx="6314723" cy="4605576"/>
          </a:xfrm>
          <a:prstGeom prst="rect">
            <a:avLst/>
          </a:prstGeom>
        </p:spPr>
        <p:txBody>
          <a:bodyPr vert="horz" lIns="99075" tIns="49538" rIns="195030" bIns="49538" rtlCol="0"/>
          <a:lstStyle/>
          <a:p>
            <a:pPr marL="99763" marR="0" lvl="0" indent="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49409" marR="0" lvl="1" indent="-149645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90453" marR="0" lvl="2" indent="-159966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65899" marR="0" lvl="3" indent="-149645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724144" marR="0" lvl="4" indent="-158245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2075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2301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360363" marR="0" indent="-147638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5222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668338" marR="0" indent="-1460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1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8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 smtClean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 smtClean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61637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8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13878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09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7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9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96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97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8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78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66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228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9" y="309562"/>
            <a:ext cx="70961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11238" y="1319213"/>
            <a:ext cx="3471862" cy="335994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1319213"/>
            <a:ext cx="3473450" cy="335994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677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2"/>
            <a:ext cx="10328275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1238" y="2733677"/>
            <a:ext cx="7808912" cy="4095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11238" y="1329931"/>
            <a:ext cx="7808912" cy="140374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latin typeface="Helvetica 35 Thin" pitchFamily="34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5" y="4130675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84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9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9" y="4233866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9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9" y="4233866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6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7" y="268290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71" y="268290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9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9" y="4233866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9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7" y="268290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7" y="268290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71" y="268290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3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1" y="4469079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0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7" y="4130675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677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0" y="339730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indent="-401638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9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0" y="339730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3751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0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43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71" y="268290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9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75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0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77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0" y="339730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10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598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 smtClean="0"/>
              <a:t>Cliquez pour saisir le texte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  <a:p>
            <a:pPr lvl="5"/>
            <a:r>
              <a:rPr lang="fr-FR" noProof="0" dirty="0" smtClean="0"/>
              <a:t>Sixième niveau</a:t>
            </a:r>
            <a:endParaRPr lang="fr-FR" noProof="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8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Modifiez le texte du masque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 smtClean="0"/>
              <a:t>Modifiez le texte</a:t>
            </a:r>
          </a:p>
          <a:p>
            <a:pPr lvl="1"/>
            <a:r>
              <a:rPr lang="fr-FR" noProof="0" dirty="0" smtClean="0"/>
              <a:t>Deuxième niveau</a:t>
            </a:r>
            <a:endParaRPr lang="fr-FR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 smtClean="0"/>
              <a:t>Cliquez pour indiquer le nom du présentateur</a:t>
            </a:r>
            <a:endParaRPr lang="fr-FR" noProof="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4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 smtClean="0"/>
              <a:t>Cliquez pour modifiez le texte</a:t>
            </a:r>
          </a:p>
          <a:p>
            <a:pPr lvl="1"/>
            <a:r>
              <a:rPr lang="fr-FR" noProof="0" dirty="0" smtClean="0"/>
              <a:t>Deuxième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348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 smtClean="0"/>
              <a:t>Cliquez pour ajouter un nom de section</a:t>
            </a:r>
          </a:p>
          <a:p>
            <a:pPr lvl="1"/>
            <a:r>
              <a:rPr lang="fr-FR" noProof="0" dirty="0" smtClean="0"/>
              <a:t>Deuxième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071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Modifiez le texte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  <a:p>
            <a:pPr lvl="5"/>
            <a:r>
              <a:rPr lang="fr-FR" noProof="0" dirty="0" smtClean="0"/>
              <a:t>Sixième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Modifiez le texte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  <a:p>
            <a:pPr lvl="5"/>
            <a:r>
              <a:rPr lang="fr-FR" noProof="0" dirty="0" smtClean="0"/>
              <a:t>Sixième niveau</a:t>
            </a:r>
            <a:endParaRPr lang="fr-FR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 smtClean="0"/>
              <a:t>Cliquez pour modifiez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862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Cliquez pour modifiez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5424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Cliquez sur l’icone pour ajouter une photo</a:t>
            </a:r>
            <a:endParaRPr lang="fr-FR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 dirty="0" smtClean="0"/>
              <a:t>Cliquez pour modifiez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52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3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 smtClean="0"/>
              <a:t>Cliquez pour saisir le texte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  <a:p>
            <a:pPr lvl="5"/>
            <a:r>
              <a:rPr lang="fr-FR" noProof="0" dirty="0" smtClean="0"/>
              <a:t>Sixième niveau</a:t>
            </a:r>
            <a:endParaRPr lang="fr-FR" noProof="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9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Modifiez le texte du masque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 smtClean="0"/>
              <a:t>Modifiez le texte</a:t>
            </a:r>
          </a:p>
          <a:p>
            <a:pPr lvl="1"/>
            <a:r>
              <a:rPr lang="fr-FR" noProof="0" dirty="0" smtClean="0"/>
              <a:t>Deuxième niveau</a:t>
            </a:r>
            <a:endParaRPr lang="fr-FR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 smtClean="0"/>
              <a:t>Cliquez pour indiquer le nom du présentateur</a:t>
            </a:r>
            <a:endParaRPr lang="fr-FR" noProof="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2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 smtClean="0"/>
              <a:t>Cliquez pour modifiez le texte</a:t>
            </a:r>
          </a:p>
          <a:p>
            <a:pPr lvl="1"/>
            <a:r>
              <a:rPr lang="fr-FR" noProof="0" dirty="0" smtClean="0"/>
              <a:t>Deuxième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507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 smtClean="0"/>
              <a:t>Cliquez pour ajouter un nom de section</a:t>
            </a:r>
          </a:p>
          <a:p>
            <a:pPr lvl="1"/>
            <a:r>
              <a:rPr lang="fr-FR" noProof="0" dirty="0" smtClean="0"/>
              <a:t>Deuxième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28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Modifiez le texte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  <a:p>
            <a:pPr lvl="5"/>
            <a:r>
              <a:rPr lang="fr-FR" noProof="0" dirty="0" smtClean="0"/>
              <a:t>Sixième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Modifiez le texte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  <a:p>
            <a:pPr lvl="5"/>
            <a:r>
              <a:rPr lang="fr-FR" noProof="0" dirty="0" smtClean="0"/>
              <a:t>Sixième niveau</a:t>
            </a:r>
            <a:endParaRPr lang="fr-FR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 smtClean="0"/>
              <a:t>Cliquez pour modifiez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253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Cliquez pour modifiez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579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Cliquez sur l’icone pour ajouter une photo</a:t>
            </a:r>
            <a:endParaRPr lang="fr-FR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 dirty="0" smtClean="0"/>
              <a:t>Cliquez pour modifiez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346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8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9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9" y="4233866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7" y="268290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71" y="268290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4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51" y="474914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67951" y="4469077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5" y="4130675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7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6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4696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6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7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5" r:id="rId3"/>
    <p:sldLayoutId id="2147483664" r:id="rId4"/>
    <p:sldLayoutId id="2147483661" r:id="rId5"/>
    <p:sldLayoutId id="2147483662" r:id="rId6"/>
    <p:sldLayoutId id="2147483663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7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 smtClean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Modifiez le texte du masque</a:t>
            </a:r>
          </a:p>
          <a:p>
            <a:pPr lvl="1"/>
            <a:r>
              <a:rPr lang="fr-FR" altLang="en-US" dirty="0" smtClean="0"/>
              <a:t>Deuxième niveau</a:t>
            </a:r>
          </a:p>
          <a:p>
            <a:pPr lvl="2"/>
            <a:r>
              <a:rPr lang="fr-FR" altLang="en-US" dirty="0" smtClean="0"/>
              <a:t>Troisième niveau</a:t>
            </a:r>
          </a:p>
          <a:p>
            <a:pPr lvl="3"/>
            <a:r>
              <a:rPr lang="fr-FR" altLang="en-US" dirty="0" smtClean="0"/>
              <a:t>Quatrième niveau</a:t>
            </a:r>
          </a:p>
          <a:p>
            <a:pPr lvl="4"/>
            <a:r>
              <a:rPr lang="fr-FR" altLang="en-US" dirty="0" smtClean="0"/>
              <a:t>Cinquième niveau</a:t>
            </a:r>
            <a:endParaRPr lang="en-GB" altLang="en-US" dirty="0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91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112447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6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7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0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6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7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9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9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GB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4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dirty="0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93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endParaRPr lang="en-GB" sz="80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Cliquez ici pour saisir le texte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 smtClean="0"/>
              <a:t>Modifier le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  <a:p>
            <a:pPr lvl="5"/>
            <a:r>
              <a:rPr lang="fr-FR" noProof="0" dirty="0" smtClean="0"/>
              <a:t>Sixième niveau</a:t>
            </a:r>
            <a:endParaRPr lang="fr-FR" noProof="0" dirty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endParaRPr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Cliquez ici pour saisir le texte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 smtClean="0"/>
              <a:t>Modifier le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  <a:p>
            <a:pPr lvl="5"/>
            <a:r>
              <a:rPr lang="fr-FR" noProof="0" dirty="0" smtClean="0"/>
              <a:t>Sixième niveau</a:t>
            </a:r>
            <a:endParaRPr lang="fr-FR" noProof="0" dirty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endParaRPr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0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6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7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3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7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meeting/105/materials/slides-105-maprg-packet-loss-signaling-for-encrypted-protocols-01" TargetMode="External"/><Relationship Id="rId2" Type="http://schemas.openxmlformats.org/officeDocument/2006/relationships/hyperlink" Target="https://datatracker.ietf.org/doc/draft-ferrieuxhamchaoui-quic-lossbits" TargetMode="Externa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s://datatracker.ietf.org/meeting/106/materials/slides-106-maprg-losses-in-satcom-systems-identification-and-impa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4.wdp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2"/>
          <p:cNvSpPr/>
          <p:nvPr/>
        </p:nvSpPr>
        <p:spPr>
          <a:xfrm>
            <a:off x="266557" y="3613784"/>
            <a:ext cx="3384376" cy="974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601"/>
              </a:spcBef>
            </a:pPr>
            <a:r>
              <a:rPr lang="fr-FR" sz="1400" spc="-21" dirty="0" smtClean="0">
                <a:solidFill>
                  <a:srgbClr val="FFFFFF"/>
                </a:solidFill>
              </a:rPr>
              <a:t>Alexandre </a:t>
            </a:r>
            <a:r>
              <a:rPr lang="fr-FR" sz="1400" spc="-21" dirty="0" err="1" smtClean="0">
                <a:solidFill>
                  <a:srgbClr val="FFFFFF"/>
                </a:solidFill>
              </a:rPr>
              <a:t>Ferrieux</a:t>
            </a:r>
            <a:r>
              <a:rPr lang="fr-FR" sz="1400" spc="-21" dirty="0" smtClean="0">
                <a:solidFill>
                  <a:srgbClr val="FFFFFF"/>
                </a:solidFill>
              </a:rPr>
              <a:t>, Isabelle </a:t>
            </a:r>
            <a:r>
              <a:rPr lang="fr-FR" sz="1400" spc="-21" dirty="0" err="1" smtClean="0">
                <a:solidFill>
                  <a:srgbClr val="FFFFFF"/>
                </a:solidFill>
              </a:rPr>
              <a:t>Hamchaoui</a:t>
            </a:r>
            <a:endParaRPr lang="fr-FR" sz="1400" spc="-21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r>
              <a:rPr lang="fr-FR" sz="1400" spc="-21" dirty="0" smtClean="0">
                <a:solidFill>
                  <a:srgbClr val="FFFFFF"/>
                </a:solidFill>
              </a:rPr>
              <a:t>Orange Innovation</a:t>
            </a:r>
          </a:p>
          <a:p>
            <a:pPr>
              <a:lnSpc>
                <a:spcPct val="90000"/>
              </a:lnSpc>
              <a:spcBef>
                <a:spcPts val="601"/>
              </a:spcBef>
            </a:pPr>
            <a:endParaRPr lang="fr-FR" sz="14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 descr="Les fameuses lignes de code de Matrix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874"/>
            <a:ext cx="3923928" cy="21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57" y="552174"/>
            <a:ext cx="4752528" cy="147599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800" dirty="0" smtClean="0">
                <a:solidFill>
                  <a:schemeClr val="accent1"/>
                </a:solidFill>
              </a:rPr>
              <a:t>Troubleshooting with QUIC</a:t>
            </a:r>
            <a:r>
              <a:rPr lang="en-US" sz="4800" dirty="0" smtClean="0">
                <a:solidFill>
                  <a:schemeClr val="accent1"/>
                </a:solidFill>
              </a:rPr>
              <a:t/>
            </a:r>
            <a:br>
              <a:rPr lang="en-US" sz="4800" dirty="0" smtClean="0">
                <a:solidFill>
                  <a:schemeClr val="accent1"/>
                </a:solidFill>
              </a:rPr>
            </a:br>
            <a:r>
              <a:rPr lang="en-US" sz="4800" dirty="0" smtClean="0">
                <a:solidFill>
                  <a:schemeClr val="accent1"/>
                </a:solidFill>
              </a:rPr>
              <a:t>	</a:t>
            </a:r>
            <a:r>
              <a:rPr lang="en-US" sz="4800" dirty="0" smtClean="0">
                <a:solidFill>
                  <a:schemeClr val="accent1"/>
                </a:solidFill>
              </a:rPr>
              <a:t/>
            </a:r>
            <a:br>
              <a:rPr lang="en-US" sz="4800" dirty="0" smtClean="0">
                <a:solidFill>
                  <a:schemeClr val="accent1"/>
                </a:solidFill>
              </a:rPr>
            </a:br>
            <a:r>
              <a:rPr lang="en-US" sz="4800" dirty="0" smtClean="0">
                <a:solidFill>
                  <a:schemeClr val="accent1"/>
                </a:solidFill>
              </a:rPr>
              <a:t>		</a:t>
            </a:r>
            <a:endParaRPr lang="fr-FR" sz="4800" dirty="0">
              <a:solidFill>
                <a:schemeClr val="accent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2427734"/>
            <a:ext cx="7128792" cy="1270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5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21" y="4116325"/>
            <a:ext cx="1538049" cy="87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2516428"/>
            <a:ext cx="821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In search of lost metrics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65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entagone 151"/>
          <p:cNvSpPr/>
          <p:nvPr/>
        </p:nvSpPr>
        <p:spPr>
          <a:xfrm>
            <a:off x="1670583" y="2029397"/>
            <a:ext cx="5658818" cy="4571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407836" y="1070308"/>
            <a:ext cx="8124604" cy="1429434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359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 err="1" smtClean="0"/>
              <a:t>What</a:t>
            </a:r>
            <a:r>
              <a:rPr lang="fr-FR" sz="3200" dirty="0" smtClean="0"/>
              <a:t> </a:t>
            </a:r>
            <a:r>
              <a:rPr lang="fr-FR" sz="3200" dirty="0" err="1" smtClean="0"/>
              <a:t>else</a:t>
            </a:r>
            <a:r>
              <a:rPr lang="fr-FR" sz="3200" dirty="0" smtClean="0"/>
              <a:t> </a:t>
            </a:r>
            <a:r>
              <a:rPr lang="fr-FR" sz="3200" dirty="0" err="1" smtClean="0"/>
              <a:t>then</a:t>
            </a:r>
            <a:r>
              <a:rPr lang="fr-FR" sz="3200" dirty="0" smtClean="0"/>
              <a:t>? </a:t>
            </a:r>
            <a:r>
              <a:rPr lang="fr-FR" sz="3200" dirty="0" err="1" smtClean="0"/>
              <a:t>Packet</a:t>
            </a:r>
            <a:r>
              <a:rPr lang="fr-FR" sz="3200" dirty="0" smtClean="0"/>
              <a:t> drop </a:t>
            </a:r>
            <a:r>
              <a:rPr lang="fr-FR" sz="3200" dirty="0" err="1" smtClean="0"/>
              <a:t>counters</a:t>
            </a:r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88" name="Freeform 26"/>
          <p:cNvSpPr>
            <a:spLocks noChangeAspect="1" noEditPoints="1"/>
          </p:cNvSpPr>
          <p:nvPr/>
        </p:nvSpPr>
        <p:spPr bwMode="auto">
          <a:xfrm>
            <a:off x="7406525" y="1923678"/>
            <a:ext cx="333827" cy="296399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95" name="Rectangle à coins arrondis 294"/>
          <p:cNvSpPr/>
          <p:nvPr/>
        </p:nvSpPr>
        <p:spPr>
          <a:xfrm>
            <a:off x="1835696" y="1882219"/>
            <a:ext cx="1049456" cy="329491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000000"/>
              </a:solidFill>
              <a:latin typeface="Helvetica 55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186840" y="1882219"/>
            <a:ext cx="1049456" cy="329491"/>
          </a:xfrm>
          <a:prstGeom prst="round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000000"/>
              </a:solidFill>
              <a:latin typeface="Helvetica 55 Roman"/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5103392" y="1882219"/>
            <a:ext cx="1049456" cy="329491"/>
          </a:xfrm>
          <a:prstGeom prst="round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000000"/>
              </a:solidFill>
              <a:latin typeface="Helvetica 55 Roman"/>
            </a:endParaRPr>
          </a:p>
        </p:txBody>
      </p:sp>
      <p:sp>
        <p:nvSpPr>
          <p:cNvPr id="183" name="Content Placeholder 2"/>
          <p:cNvSpPr txBox="1">
            <a:spLocks/>
          </p:cNvSpPr>
          <p:nvPr/>
        </p:nvSpPr>
        <p:spPr>
          <a:xfrm>
            <a:off x="869479" y="3106344"/>
            <a:ext cx="7117010" cy="10229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FF7900"/>
              </a:buClr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srgbClr val="FF7900"/>
                </a:solidFill>
              </a:rPr>
              <a:t>Poor and cumbersome diagnosis</a:t>
            </a: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Counters not available in all nodes =&gt; no </a:t>
            </a:r>
            <a:r>
              <a:rPr lang="en-US" sz="1600" dirty="0" err="1" smtClean="0">
                <a:solidFill>
                  <a:srgbClr val="FFFFFF"/>
                </a:solidFill>
              </a:rPr>
              <a:t>exhaustivity</a:t>
            </a:r>
            <a:endParaRPr lang="en-US" sz="1600" dirty="0" smtClean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No upstream/downstream loss: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where is the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faulty segment /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actor?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FF7900"/>
              </a:buClr>
            </a:pPr>
            <a:endParaRPr lang="en-US" sz="1600" dirty="0" smtClean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>
            <a:off x="7884368" y="2355726"/>
            <a:ext cx="542236" cy="21602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0"/>
              </a:spcBef>
              <a:buNone/>
              <a:defRPr sz="1400" spc="-20" baseline="0">
                <a:solidFill>
                  <a:schemeClr val="accent5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QUIC   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551334" y="915566"/>
            <a:ext cx="1554402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>
            <a:spAutoFit/>
          </a:bodyPr>
          <a:lstStyle/>
          <a:p>
            <a:pPr marL="0" lvl="2" indent="0" algn="ctr">
              <a:buClr>
                <a:srgbClr val="FF7900"/>
              </a:buClr>
              <a:buNone/>
            </a:pPr>
            <a:r>
              <a:rPr lang="en-US" sz="1400" dirty="0" smtClean="0">
                <a:solidFill>
                  <a:schemeClr val="accent5"/>
                </a:solidFill>
              </a:rPr>
              <a:t>IP loss counters</a:t>
            </a:r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1880339"/>
            <a:ext cx="345616" cy="345616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22" y="1377336"/>
            <a:ext cx="474334" cy="474334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77336"/>
            <a:ext cx="474334" cy="474334"/>
          </a:xfrm>
          <a:prstGeom prst="rect">
            <a:avLst/>
          </a:prstGeom>
        </p:spPr>
      </p:pic>
      <p:sp>
        <p:nvSpPr>
          <p:cNvPr id="69" name="Rectangle à coins arrondis 68"/>
          <p:cNvSpPr/>
          <p:nvPr/>
        </p:nvSpPr>
        <p:spPr>
          <a:xfrm>
            <a:off x="2919144" y="1885538"/>
            <a:ext cx="1058132" cy="326230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4011268" y="1885480"/>
            <a:ext cx="1058132" cy="326230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3375512" y="1903933"/>
            <a:ext cx="223276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  <p:cxnSp>
        <p:nvCxnSpPr>
          <p:cNvPr id="12" name="Connecteur droit 11"/>
          <p:cNvCxnSpPr>
            <a:endCxn id="10" idx="0"/>
          </p:cNvCxnSpPr>
          <p:nvPr/>
        </p:nvCxnSpPr>
        <p:spPr>
          <a:xfrm flipH="1">
            <a:off x="2334837" y="1647517"/>
            <a:ext cx="869012" cy="232822"/>
          </a:xfrm>
          <a:prstGeom prst="line">
            <a:avLst/>
          </a:prstGeom>
          <a:ln w="22225">
            <a:solidFill>
              <a:schemeClr val="bg2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>
            <a:off x="3448424" y="1659400"/>
            <a:ext cx="4284" cy="215129"/>
          </a:xfrm>
          <a:prstGeom prst="line">
            <a:avLst/>
          </a:prstGeom>
          <a:ln w="22225">
            <a:solidFill>
              <a:schemeClr val="bg2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3678182" y="1647517"/>
            <a:ext cx="824347" cy="226639"/>
          </a:xfrm>
          <a:prstGeom prst="line">
            <a:avLst/>
          </a:prstGeom>
          <a:ln w="22225">
            <a:solidFill>
              <a:schemeClr val="bg2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20" y="1232782"/>
            <a:ext cx="474334" cy="474334"/>
          </a:xfrm>
          <a:prstGeom prst="rect">
            <a:avLst/>
          </a:prstGeom>
        </p:spPr>
      </p:pic>
      <p:cxnSp>
        <p:nvCxnSpPr>
          <p:cNvPr id="88" name="Connecteur droit 87"/>
          <p:cNvCxnSpPr/>
          <p:nvPr/>
        </p:nvCxnSpPr>
        <p:spPr>
          <a:xfrm flipV="1">
            <a:off x="3701881" y="1469353"/>
            <a:ext cx="1531831" cy="596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3707904" y="1347614"/>
            <a:ext cx="2643036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e 250"/>
          <p:cNvGrpSpPr/>
          <p:nvPr/>
        </p:nvGrpSpPr>
        <p:grpSpPr>
          <a:xfrm>
            <a:off x="4313245" y="1211990"/>
            <a:ext cx="435527" cy="435527"/>
            <a:chOff x="4313245" y="1067974"/>
            <a:chExt cx="435527" cy="435527"/>
          </a:xfrm>
        </p:grpSpPr>
        <p:pic>
          <p:nvPicPr>
            <p:cNvPr id="250" name="Image 24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245" y="1067974"/>
              <a:ext cx="435527" cy="435527"/>
            </a:xfrm>
            <a:prstGeom prst="rect">
              <a:avLst/>
            </a:prstGeom>
          </p:spPr>
        </p:pic>
        <p:sp>
          <p:nvSpPr>
            <p:cNvPr id="118" name="ZoneTexte 117"/>
            <p:cNvSpPr txBox="1"/>
            <p:nvPr/>
          </p:nvSpPr>
          <p:spPr>
            <a:xfrm>
              <a:off x="4427984" y="1148524"/>
              <a:ext cx="216023" cy="246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600" dirty="0" smtClean="0">
                  <a:latin typeface="Arial Rounded MT Bold" panose="020F0704030504030204" pitchFamily="34" charset="0"/>
                  <a:cs typeface="Andalus" panose="02020603050405020304" pitchFamily="18" charset="-78"/>
                </a:rPr>
                <a:t> ?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" y="1635646"/>
            <a:ext cx="635595" cy="635595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04" y="1880339"/>
            <a:ext cx="345616" cy="3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entagone 151"/>
          <p:cNvSpPr/>
          <p:nvPr/>
        </p:nvSpPr>
        <p:spPr>
          <a:xfrm>
            <a:off x="1670583" y="1381325"/>
            <a:ext cx="5658818" cy="4571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359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2-points </a:t>
            </a:r>
            <a:r>
              <a:rPr lang="fr-FR" sz="3200" dirty="0" err="1" smtClean="0"/>
              <a:t>measurements</a:t>
            </a:r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95" name="Rectangle à coins arrondis 294"/>
          <p:cNvSpPr/>
          <p:nvPr/>
        </p:nvSpPr>
        <p:spPr>
          <a:xfrm>
            <a:off x="1794352" y="1234147"/>
            <a:ext cx="1049456" cy="329491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186840" y="1234147"/>
            <a:ext cx="1049456" cy="329491"/>
          </a:xfrm>
          <a:prstGeom prst="round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b="1" kern="0" dirty="0">
              <a:solidFill>
                <a:schemeClr val="bg1"/>
              </a:solidFill>
              <a:latin typeface="Helvetica 55 Roman"/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5093056" y="1234147"/>
            <a:ext cx="1049456" cy="329491"/>
          </a:xfrm>
          <a:prstGeom prst="round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b="1" kern="0" dirty="0">
              <a:solidFill>
                <a:schemeClr val="bg1"/>
              </a:solidFill>
              <a:latin typeface="Helvetica 55 Roman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37690" y="766553"/>
            <a:ext cx="8124604" cy="1849273"/>
            <a:chOff x="407836" y="843558"/>
            <a:chExt cx="8124604" cy="2401542"/>
          </a:xfrm>
        </p:grpSpPr>
        <p:sp>
          <p:nvSpPr>
            <p:cNvPr id="51" name="Rectangle à coins arrondis 50"/>
            <p:cNvSpPr/>
            <p:nvPr/>
          </p:nvSpPr>
          <p:spPr>
            <a:xfrm>
              <a:off x="407836" y="843558"/>
              <a:ext cx="8124604" cy="229353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31" name="Title 1"/>
            <p:cNvSpPr txBox="1">
              <a:spLocks/>
            </p:cNvSpPr>
            <p:nvPr/>
          </p:nvSpPr>
          <p:spPr>
            <a:xfrm>
              <a:off x="7884368" y="3029076"/>
              <a:ext cx="542236" cy="216024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ct val="0"/>
                </a:spcBef>
                <a:buNone/>
                <a:defRPr sz="1400" spc="-20" baseline="0">
                  <a:solidFill>
                    <a:schemeClr val="accent5"/>
                  </a:solidFill>
                  <a:latin typeface="Helvetica 75 Bold" panose="020B08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fr-FR" dirty="0" smtClean="0"/>
                <a:t>QUIC   </a:t>
              </a:r>
              <a:endParaRPr lang="fr-FR" dirty="0"/>
            </a:p>
          </p:txBody>
        </p:sp>
      </p:grpSp>
      <p:sp>
        <p:nvSpPr>
          <p:cNvPr id="69" name="Rectangle à coins arrondis 68"/>
          <p:cNvSpPr/>
          <p:nvPr/>
        </p:nvSpPr>
        <p:spPr>
          <a:xfrm>
            <a:off x="2888136" y="1237466"/>
            <a:ext cx="1058132" cy="326230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b="1" kern="0" dirty="0">
              <a:solidFill>
                <a:schemeClr val="bg1"/>
              </a:solidFill>
              <a:latin typeface="Helvetica 55 Roman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3990596" y="1237408"/>
            <a:ext cx="1058132" cy="326230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b="1" kern="0" dirty="0">
              <a:solidFill>
                <a:schemeClr val="bg1"/>
              </a:solidFill>
              <a:latin typeface="Helvetica 55 Roman"/>
            </a:endParaRPr>
          </a:p>
        </p:txBody>
      </p:sp>
      <p:sp>
        <p:nvSpPr>
          <p:cNvPr id="120" name="Freeform 17"/>
          <p:cNvSpPr>
            <a:spLocks noEditPoints="1"/>
          </p:cNvSpPr>
          <p:nvPr/>
        </p:nvSpPr>
        <p:spPr bwMode="auto">
          <a:xfrm>
            <a:off x="2746640" y="915566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  <a:ex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b="1" kern="0" dirty="0">
              <a:solidFill>
                <a:schemeClr val="bg1"/>
              </a:solidFill>
              <a:latin typeface="Helvetica 55 Roman"/>
            </a:endParaRPr>
          </a:p>
        </p:txBody>
      </p:sp>
      <p:sp>
        <p:nvSpPr>
          <p:cNvPr id="121" name="Freeform 17"/>
          <p:cNvSpPr>
            <a:spLocks noEditPoints="1"/>
          </p:cNvSpPr>
          <p:nvPr/>
        </p:nvSpPr>
        <p:spPr bwMode="auto">
          <a:xfrm>
            <a:off x="4788024" y="960453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  <a:ex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b="1" kern="0" dirty="0">
              <a:solidFill>
                <a:schemeClr val="bg1"/>
              </a:solidFill>
              <a:latin typeface="Helvetica 55 Roman"/>
            </a:endParaRPr>
          </a:p>
        </p:txBody>
      </p:sp>
      <p:sp>
        <p:nvSpPr>
          <p:cNvPr id="20" name="Freeform 122"/>
          <p:cNvSpPr>
            <a:spLocks noChangeAspect="1"/>
          </p:cNvSpPr>
          <p:nvPr/>
        </p:nvSpPr>
        <p:spPr bwMode="auto">
          <a:xfrm>
            <a:off x="3259149" y="1270032"/>
            <a:ext cx="316106" cy="274422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Freeform 122"/>
          <p:cNvSpPr>
            <a:spLocks noChangeAspect="1"/>
          </p:cNvSpPr>
          <p:nvPr/>
        </p:nvSpPr>
        <p:spPr bwMode="auto">
          <a:xfrm>
            <a:off x="4361609" y="1258397"/>
            <a:ext cx="316106" cy="274422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226554" y="1227284"/>
            <a:ext cx="40440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533236" y="1205073"/>
            <a:ext cx="40440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640920" y="1227436"/>
            <a:ext cx="40440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25" name="Pentagone 24"/>
          <p:cNvSpPr/>
          <p:nvPr/>
        </p:nvSpPr>
        <p:spPr>
          <a:xfrm>
            <a:off x="1670583" y="3511314"/>
            <a:ext cx="5658818" cy="4571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26" name="Freeform 21"/>
          <p:cNvSpPr>
            <a:spLocks noChangeAspect="1" noEditPoints="1"/>
          </p:cNvSpPr>
          <p:nvPr/>
        </p:nvSpPr>
        <p:spPr bwMode="auto">
          <a:xfrm>
            <a:off x="1252434" y="3277665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gradFill>
            <a:gsLst>
              <a:gs pos="16000">
                <a:schemeClr val="accent3"/>
              </a:gs>
              <a:gs pos="3540">
                <a:schemeClr val="accent3">
                  <a:lumMod val="75000"/>
                </a:schemeClr>
              </a:gs>
              <a:gs pos="50000">
                <a:schemeClr val="accent6"/>
              </a:gs>
              <a:gs pos="100000">
                <a:srgbClr val="FF0000"/>
              </a:gs>
            </a:gsLst>
            <a:lin ang="162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>
            <a:spLocks noChangeAspect="1" noEditPoints="1"/>
          </p:cNvSpPr>
          <p:nvPr/>
        </p:nvSpPr>
        <p:spPr bwMode="auto">
          <a:xfrm>
            <a:off x="7406525" y="3405595"/>
            <a:ext cx="333827" cy="296399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3"/>
              </a:gs>
              <a:gs pos="50000">
                <a:schemeClr val="accent6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951973" y="3357425"/>
            <a:ext cx="1049456" cy="329491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b="1" kern="0" dirty="0">
              <a:solidFill>
                <a:schemeClr val="bg1"/>
              </a:solidFill>
              <a:latin typeface="Helvetica 55 Roman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5137384" y="3364136"/>
            <a:ext cx="1049456" cy="329491"/>
          </a:xfrm>
          <a:prstGeom prst="round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b="1" kern="0" dirty="0">
              <a:solidFill>
                <a:schemeClr val="bg1"/>
              </a:solidFill>
              <a:latin typeface="Helvetica 55 Roman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043600" y="3364136"/>
            <a:ext cx="1049456" cy="329491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b="1" kern="0" dirty="0">
              <a:solidFill>
                <a:schemeClr val="bg1"/>
              </a:solidFill>
              <a:latin typeface="Helvetica 55 Roman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843598" y="3367397"/>
            <a:ext cx="1058132" cy="326230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b="1" kern="0" dirty="0">
              <a:solidFill>
                <a:schemeClr val="bg1"/>
              </a:solidFill>
              <a:latin typeface="Helvetica 55 Roman"/>
            </a:endParaRPr>
          </a:p>
        </p:txBody>
      </p:sp>
      <p:sp>
        <p:nvSpPr>
          <p:cNvPr id="33" name="Freeform 17"/>
          <p:cNvSpPr>
            <a:spLocks noEditPoints="1"/>
          </p:cNvSpPr>
          <p:nvPr/>
        </p:nvSpPr>
        <p:spPr bwMode="auto">
          <a:xfrm>
            <a:off x="1547664" y="3075806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gradFill>
            <a:gsLst>
              <a:gs pos="16000">
                <a:schemeClr val="accent3"/>
              </a:gs>
              <a:gs pos="3540">
                <a:schemeClr val="accent3">
                  <a:lumMod val="75000"/>
                </a:schemeClr>
              </a:gs>
              <a:gs pos="50000">
                <a:schemeClr val="accent6"/>
              </a:gs>
              <a:gs pos="100000">
                <a:srgbClr val="FF0000"/>
              </a:gs>
            </a:gsLst>
            <a:lin ang="162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4" name="Freeform 17"/>
          <p:cNvSpPr>
            <a:spLocks noEditPoints="1"/>
          </p:cNvSpPr>
          <p:nvPr/>
        </p:nvSpPr>
        <p:spPr bwMode="auto">
          <a:xfrm>
            <a:off x="7355152" y="3132168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gradFill>
            <a:gsLst>
              <a:gs pos="16000">
                <a:schemeClr val="accent3"/>
              </a:gs>
              <a:gs pos="3540">
                <a:schemeClr val="accent3">
                  <a:lumMod val="75000"/>
                </a:schemeClr>
              </a:gs>
              <a:gs pos="50000">
                <a:schemeClr val="accent6"/>
              </a:gs>
              <a:gs pos="100000">
                <a:srgbClr val="FF0000"/>
              </a:gs>
            </a:gsLst>
            <a:lin ang="162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384175" y="3350562"/>
            <a:ext cx="19108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483780" y="3335062"/>
            <a:ext cx="40440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591464" y="3357425"/>
            <a:ext cx="40440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243419" y="3346131"/>
            <a:ext cx="19108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224745" y="3354527"/>
            <a:ext cx="1049456" cy="336202"/>
            <a:chOff x="6224745" y="2736706"/>
            <a:chExt cx="1049456" cy="336202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6224745" y="2743417"/>
              <a:ext cx="1049456" cy="329491"/>
            </a:xfrm>
            <a:prstGeom prst="roundRect">
              <a:avLst/>
            </a:prstGeom>
            <a:solidFill>
              <a:schemeClr val="tx2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b="1" kern="0" dirty="0">
                <a:solidFill>
                  <a:schemeClr val="bg1"/>
                </a:solidFill>
                <a:latin typeface="Helvetica 55 Roman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678825" y="2736706"/>
              <a:ext cx="404400" cy="3077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Andalus" panose="02020603050405020304" pitchFamily="18" charset="-78"/>
                </a:rPr>
                <a:t>?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359980" y="2807266"/>
            <a:ext cx="8124604" cy="2057750"/>
            <a:chOff x="407836" y="843558"/>
            <a:chExt cx="8124604" cy="2401542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407836" y="843558"/>
              <a:ext cx="8124604" cy="229353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7884368" y="3029076"/>
              <a:ext cx="542236" cy="216024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ct val="0"/>
                </a:spcBef>
                <a:buNone/>
                <a:defRPr sz="1400" spc="-20" baseline="0">
                  <a:solidFill>
                    <a:schemeClr val="accent5"/>
                  </a:solidFill>
                  <a:latin typeface="Helvetica 75 Bold" panose="020B08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fr-FR" dirty="0" smtClean="0"/>
                <a:t>QUIC   </a:t>
              </a:r>
              <a:endParaRPr lang="fr-FR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5496" y="1701656"/>
            <a:ext cx="7985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No end-to-end degradation detection</a:t>
            </a:r>
          </a:p>
          <a:p>
            <a:pPr marL="7429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AP needs </a:t>
            </a:r>
            <a:r>
              <a:rPr lang="en-US" sz="1600" spc="-20" dirty="0" smtClean="0">
                <a:solidFill>
                  <a:srgbClr val="FFFFFF"/>
                </a:solidFill>
                <a:latin typeface="Helvetica 75 Bold" panose="020B0804020202020204" pitchFamily="34" charset="0"/>
              </a:rPr>
              <a:t>simultaneous</a:t>
            </a:r>
            <a:r>
              <a:rPr lang="en-US" sz="1600" dirty="0" smtClean="0">
                <a:solidFill>
                  <a:srgbClr val="FFFFFF"/>
                </a:solidFill>
              </a:rPr>
              <a:t> captures from various (trusted?) actors</a:t>
            </a:r>
          </a:p>
          <a:p>
            <a:pPr marL="7429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Capture in customer OS? </a:t>
            </a:r>
          </a:p>
          <a:p>
            <a:pPr marL="1200150" lvl="2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9552" y="627534"/>
            <a:ext cx="2016224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>
            <a:spAutoFit/>
          </a:bodyPr>
          <a:lstStyle/>
          <a:p>
            <a:pPr marL="0" lvl="2" indent="0" algn="ctr">
              <a:buClr>
                <a:srgbClr val="FF7900"/>
              </a:buClr>
              <a:buNone/>
            </a:pPr>
            <a:r>
              <a:rPr lang="en-US" sz="1400" dirty="0" smtClean="0">
                <a:solidFill>
                  <a:schemeClr val="accent5"/>
                </a:solidFill>
              </a:rPr>
              <a:t>Access Provider lead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1303" y="2643758"/>
            <a:ext cx="1923196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>
            <a:spAutoFit/>
          </a:bodyPr>
          <a:lstStyle/>
          <a:p>
            <a:pPr marL="0" lvl="2" indent="0" algn="ctr">
              <a:buClr>
                <a:srgbClr val="FF7900"/>
              </a:buClr>
              <a:buNone/>
            </a:pPr>
            <a:r>
              <a:rPr lang="en-US" sz="1400" dirty="0" smtClean="0">
                <a:solidFill>
                  <a:schemeClr val="accent5"/>
                </a:solidFill>
              </a:rPr>
              <a:t>Content Provider lead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53" name="Freeform 26"/>
          <p:cNvSpPr>
            <a:spLocks noChangeAspect="1" noEditPoints="1"/>
          </p:cNvSpPr>
          <p:nvPr/>
        </p:nvSpPr>
        <p:spPr bwMode="auto">
          <a:xfrm>
            <a:off x="7406525" y="1288083"/>
            <a:ext cx="333827" cy="296399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1843599" y="3181839"/>
            <a:ext cx="5430602" cy="84252"/>
          </a:xfrm>
          <a:prstGeom prst="roundRect">
            <a:avLst/>
          </a:prstGeom>
          <a:gradFill flip="none" rotWithShape="1">
            <a:gsLst>
              <a:gs pos="27000">
                <a:schemeClr val="accent3"/>
              </a:gs>
              <a:gs pos="3540">
                <a:schemeClr val="accent3">
                  <a:lumMod val="75000"/>
                </a:schemeClr>
              </a:gs>
              <a:gs pos="45000">
                <a:srgbClr val="C0CB31"/>
              </a:gs>
              <a:gs pos="68000">
                <a:schemeClr val="accent6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496" y="3823007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End-to-end degradation detection </a:t>
            </a:r>
            <a:endParaRPr lang="en-US" sz="1600" dirty="0">
              <a:solidFill>
                <a:srgbClr val="FFFFFF"/>
              </a:solidFill>
            </a:endParaRPr>
          </a:p>
          <a:p>
            <a:pPr marL="7429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CP needs </a:t>
            </a:r>
            <a:r>
              <a:rPr lang="en-US" sz="1600" spc="-20" dirty="0" smtClean="0">
                <a:solidFill>
                  <a:srgbClr val="FFFFFF"/>
                </a:solidFill>
                <a:latin typeface="Helvetica 75 Bold" panose="020B0804020202020204" pitchFamily="34" charset="0"/>
              </a:rPr>
              <a:t>simultaneous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captures </a:t>
            </a:r>
            <a:r>
              <a:rPr lang="en-US" sz="1600" dirty="0" smtClean="0">
                <a:solidFill>
                  <a:srgbClr val="FFFFFF"/>
                </a:solidFill>
              </a:rPr>
              <a:t>from </a:t>
            </a:r>
            <a:r>
              <a:rPr lang="en-US" sz="1600" dirty="0">
                <a:solidFill>
                  <a:srgbClr val="FFFFFF"/>
                </a:solidFill>
              </a:rPr>
              <a:t>various </a:t>
            </a:r>
            <a:r>
              <a:rPr lang="en-US" sz="1600" dirty="0" smtClean="0">
                <a:solidFill>
                  <a:srgbClr val="FFFFFF"/>
                </a:solidFill>
              </a:rPr>
              <a:t>(</a:t>
            </a:r>
            <a:r>
              <a:rPr lang="en-US" sz="1600" dirty="0">
                <a:solidFill>
                  <a:srgbClr val="FFFFFF"/>
                </a:solidFill>
              </a:rPr>
              <a:t>trusted?) </a:t>
            </a:r>
            <a:r>
              <a:rPr lang="en-US" sz="1600" dirty="0" smtClean="0">
                <a:solidFill>
                  <a:srgbClr val="FFFFFF"/>
                </a:solidFill>
              </a:rPr>
              <a:t>actors</a:t>
            </a:r>
          </a:p>
          <a:p>
            <a:pPr marL="7429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Should </a:t>
            </a:r>
            <a:r>
              <a:rPr lang="en-US" sz="1600" dirty="0">
                <a:solidFill>
                  <a:srgbClr val="FFFFFF"/>
                </a:solidFill>
              </a:rPr>
              <a:t>we perform captures on behalf of Google? </a:t>
            </a:r>
            <a:r>
              <a:rPr lang="en-US" sz="1600" dirty="0" smtClean="0">
                <a:solidFill>
                  <a:srgbClr val="FFFFFF"/>
                </a:solidFill>
              </a:rPr>
              <a:t>Facebook? </a:t>
            </a:r>
            <a:r>
              <a:rPr lang="en-US" sz="1600" dirty="0">
                <a:solidFill>
                  <a:srgbClr val="FFFFFF"/>
                </a:solidFill>
              </a:rPr>
              <a:t>B</a:t>
            </a:r>
            <a:r>
              <a:rPr lang="en-US" sz="1600" dirty="0" smtClean="0">
                <a:solidFill>
                  <a:srgbClr val="FFFFFF"/>
                </a:solidFill>
              </a:rPr>
              <a:t>ullshit.com</a:t>
            </a:r>
            <a:r>
              <a:rPr lang="en-US" sz="1600" dirty="0">
                <a:solidFill>
                  <a:srgbClr val="FFFFFF"/>
                </a:solidFill>
              </a:rPr>
              <a:t>?</a:t>
            </a:r>
          </a:p>
          <a:p>
            <a:pPr marL="7429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FFFFFF"/>
              </a:solidFill>
            </a:endParaRPr>
          </a:p>
          <a:p>
            <a:pPr marL="1200150" lvl="2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9" name="Freeform 21"/>
          <p:cNvSpPr>
            <a:spLocks noChangeAspect="1" noEditPoints="1"/>
          </p:cNvSpPr>
          <p:nvPr/>
        </p:nvSpPr>
        <p:spPr bwMode="auto">
          <a:xfrm>
            <a:off x="1252434" y="1148388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entagone 151"/>
          <p:cNvSpPr/>
          <p:nvPr/>
        </p:nvSpPr>
        <p:spPr>
          <a:xfrm>
            <a:off x="1670583" y="2029397"/>
            <a:ext cx="5658818" cy="4571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403965" y="1073312"/>
            <a:ext cx="8124604" cy="3442654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359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Active </a:t>
            </a:r>
            <a:r>
              <a:rPr lang="fr-FR" sz="3200" dirty="0" err="1" smtClean="0"/>
              <a:t>measurement</a:t>
            </a:r>
            <a:endParaRPr lang="fr-FR" sz="3200" dirty="0"/>
          </a:p>
        </p:txBody>
      </p: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33" name="Freeform 21"/>
          <p:cNvSpPr>
            <a:spLocks noChangeAspect="1" noEditPoints="1"/>
          </p:cNvSpPr>
          <p:nvPr/>
        </p:nvSpPr>
        <p:spPr bwMode="auto">
          <a:xfrm>
            <a:off x="1259520" y="1773953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88" name="Freeform 26"/>
          <p:cNvSpPr>
            <a:spLocks noChangeAspect="1" noEditPoints="1"/>
          </p:cNvSpPr>
          <p:nvPr/>
        </p:nvSpPr>
        <p:spPr bwMode="auto">
          <a:xfrm>
            <a:off x="7406525" y="1923678"/>
            <a:ext cx="333827" cy="296399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5140759" y="1882219"/>
            <a:ext cx="954051" cy="329491"/>
          </a:xfrm>
          <a:prstGeom prst="round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000000"/>
              </a:solidFill>
              <a:latin typeface="Helvetica 55 Roman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>
            <a:off x="7740352" y="4367767"/>
            <a:ext cx="542236" cy="21602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0"/>
              </a:spcBef>
              <a:buNone/>
              <a:defRPr sz="1400" spc="-20" baseline="0">
                <a:solidFill>
                  <a:schemeClr val="accent5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QUIC   </a:t>
            </a:r>
            <a:endParaRPr lang="fr-FR" dirty="0"/>
          </a:p>
        </p:txBody>
      </p:sp>
      <p:sp>
        <p:nvSpPr>
          <p:cNvPr id="120" name="Freeform 17"/>
          <p:cNvSpPr>
            <a:spLocks noEditPoints="1"/>
          </p:cNvSpPr>
          <p:nvPr/>
        </p:nvSpPr>
        <p:spPr bwMode="auto">
          <a:xfrm>
            <a:off x="2627784" y="1635646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1" name="Freeform 17"/>
          <p:cNvSpPr>
            <a:spLocks noEditPoints="1"/>
          </p:cNvSpPr>
          <p:nvPr/>
        </p:nvSpPr>
        <p:spPr bwMode="auto">
          <a:xfrm>
            <a:off x="4834872" y="1635646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95" name="Rectangle à coins arrondis 294"/>
          <p:cNvSpPr/>
          <p:nvPr/>
        </p:nvSpPr>
        <p:spPr>
          <a:xfrm>
            <a:off x="1827307" y="1882219"/>
            <a:ext cx="954051" cy="329491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551618" y="1866922"/>
            <a:ext cx="367636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4" y="2166652"/>
            <a:ext cx="555526" cy="555526"/>
          </a:xfrm>
          <a:prstGeom prst="rect">
            <a:avLst/>
          </a:prstGeom>
        </p:spPr>
      </p:pic>
      <p:cxnSp>
        <p:nvCxnSpPr>
          <p:cNvPr id="4" name="Connecteur en angle 3"/>
          <p:cNvCxnSpPr>
            <a:stCxn id="2" idx="3"/>
          </p:cNvCxnSpPr>
          <p:nvPr/>
        </p:nvCxnSpPr>
        <p:spPr>
          <a:xfrm flipV="1">
            <a:off x="1721930" y="2132640"/>
            <a:ext cx="2001474" cy="311775"/>
          </a:xfrm>
          <a:prstGeom prst="bentConnector3">
            <a:avLst>
              <a:gd name="adj1" fmla="val 55158"/>
            </a:avLst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à coins arrondis 69"/>
          <p:cNvSpPr/>
          <p:nvPr/>
        </p:nvSpPr>
        <p:spPr>
          <a:xfrm>
            <a:off x="4038693" y="1885480"/>
            <a:ext cx="961938" cy="326230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cxnSp>
        <p:nvCxnSpPr>
          <p:cNvPr id="47" name="Connecteur en angle 46"/>
          <p:cNvCxnSpPr/>
          <p:nvPr/>
        </p:nvCxnSpPr>
        <p:spPr>
          <a:xfrm flipV="1">
            <a:off x="4733841" y="2105892"/>
            <a:ext cx="2586952" cy="369409"/>
          </a:xfrm>
          <a:prstGeom prst="bentConnector3">
            <a:avLst>
              <a:gd name="adj1" fmla="val 54276"/>
            </a:avLst>
          </a:prstGeom>
          <a:ln w="38100" cap="rnd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ngle 61"/>
          <p:cNvCxnSpPr>
            <a:stCxn id="25" idx="1"/>
          </p:cNvCxnSpPr>
          <p:nvPr/>
        </p:nvCxnSpPr>
        <p:spPr>
          <a:xfrm rot="10800000">
            <a:off x="2831467" y="2140084"/>
            <a:ext cx="2309293" cy="339320"/>
          </a:xfrm>
          <a:prstGeom prst="bentConnector3">
            <a:avLst>
              <a:gd name="adj1" fmla="val 50958"/>
            </a:avLst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2936233" y="1885538"/>
            <a:ext cx="961938" cy="326230"/>
            <a:chOff x="2888136" y="1885538"/>
            <a:chExt cx="1058132" cy="326230"/>
          </a:xfrm>
        </p:grpSpPr>
        <p:sp>
          <p:nvSpPr>
            <p:cNvPr id="69" name="Rectangle à coins arrondis 68"/>
            <p:cNvSpPr/>
            <p:nvPr/>
          </p:nvSpPr>
          <p:spPr>
            <a:xfrm>
              <a:off x="2888136" y="1885538"/>
              <a:ext cx="1058132" cy="326230"/>
            </a:xfrm>
            <a:prstGeom prst="roundRect">
              <a:avLst/>
            </a:prstGeom>
            <a:solidFill>
              <a:schemeClr val="bg2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FFFFFF"/>
                </a:solidFill>
                <a:latin typeface="Helvetica 55 Roman"/>
              </a:endParaRPr>
            </a:p>
          </p:txBody>
        </p:sp>
        <p:sp>
          <p:nvSpPr>
            <p:cNvPr id="20" name="Freeform 122"/>
            <p:cNvSpPr>
              <a:spLocks noChangeAspect="1"/>
            </p:cNvSpPr>
            <p:nvPr/>
          </p:nvSpPr>
          <p:spPr bwMode="auto">
            <a:xfrm>
              <a:off x="3259149" y="1918104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sp>
        <p:nvSpPr>
          <p:cNvPr id="75" name="Rectangle à coins arrondis 74"/>
          <p:cNvSpPr/>
          <p:nvPr/>
        </p:nvSpPr>
        <p:spPr>
          <a:xfrm>
            <a:off x="6234543" y="1882219"/>
            <a:ext cx="954051" cy="329491"/>
          </a:xfrm>
          <a:prstGeom prst="round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000000"/>
              </a:solidFill>
              <a:latin typeface="Helvetica 55 Roman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40759" y="2314658"/>
            <a:ext cx="954051" cy="329491"/>
          </a:xfrm>
          <a:prstGeom prst="round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000000"/>
              </a:solidFill>
              <a:latin typeface="Helvetica 55 Roman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4026089" y="2314658"/>
            <a:ext cx="961938" cy="326230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64" name="Freeform 122"/>
          <p:cNvSpPr>
            <a:spLocks noChangeAspect="1"/>
          </p:cNvSpPr>
          <p:nvPr/>
        </p:nvSpPr>
        <p:spPr bwMode="auto">
          <a:xfrm>
            <a:off x="4369348" y="2338090"/>
            <a:ext cx="287369" cy="274422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5" name="Freeform 122"/>
          <p:cNvSpPr>
            <a:spLocks noChangeAspect="1"/>
          </p:cNvSpPr>
          <p:nvPr/>
        </p:nvSpPr>
        <p:spPr bwMode="auto">
          <a:xfrm>
            <a:off x="5474604" y="2350312"/>
            <a:ext cx="287369" cy="274422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6" name="Freeform 122"/>
          <p:cNvSpPr>
            <a:spLocks noChangeAspect="1"/>
          </p:cNvSpPr>
          <p:nvPr/>
        </p:nvSpPr>
        <p:spPr bwMode="auto">
          <a:xfrm>
            <a:off x="6602482" y="1902858"/>
            <a:ext cx="287369" cy="274422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1560" y="3131092"/>
            <a:ext cx="7220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F7900"/>
              </a:buClr>
            </a:pPr>
            <a:r>
              <a:rPr lang="en-US" sz="1600" dirty="0" err="1" smtClean="0">
                <a:solidFill>
                  <a:srgbClr val="FFFFFF"/>
                </a:solidFill>
              </a:rPr>
              <a:t>Representativity</a:t>
            </a:r>
            <a:r>
              <a:rPr lang="en-US" sz="1600" dirty="0" smtClean="0">
                <a:solidFill>
                  <a:srgbClr val="FFFFFF"/>
                </a:solidFill>
              </a:rPr>
              <a:t> (UE/server configuration, multipath)</a:t>
            </a:r>
          </a:p>
          <a:p>
            <a:pPr lvl="1">
              <a:buClr>
                <a:srgbClr val="FF7900"/>
              </a:buClr>
            </a:pPr>
            <a:r>
              <a:rPr lang="en-US" sz="1600" dirty="0" smtClean="0">
                <a:solidFill>
                  <a:srgbClr val="FF7900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FF7900"/>
                </a:solidFill>
              </a:rPr>
              <a:t>For </a:t>
            </a:r>
            <a:r>
              <a:rPr lang="en-US" sz="1600" dirty="0">
                <a:solidFill>
                  <a:srgbClr val="FF7900"/>
                </a:solidFill>
              </a:rPr>
              <a:t>specific </a:t>
            </a:r>
            <a:r>
              <a:rPr lang="en-US" sz="1600" dirty="0" smtClean="0">
                <a:solidFill>
                  <a:srgbClr val="FF7900"/>
                </a:solidFill>
              </a:rPr>
              <a:t>investigations </a:t>
            </a:r>
            <a:r>
              <a:rPr lang="en-US" sz="1600" dirty="0">
                <a:solidFill>
                  <a:srgbClr val="FF7900"/>
                </a:solidFill>
              </a:rPr>
              <a:t>only </a:t>
            </a:r>
          </a:p>
          <a:p>
            <a:pPr lvl="2">
              <a:buClr>
                <a:srgbClr val="FF7900"/>
              </a:buClr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2" name="Freeform 26"/>
          <p:cNvSpPr>
            <a:spLocks noChangeAspect="1" noEditPoints="1"/>
          </p:cNvSpPr>
          <p:nvPr/>
        </p:nvSpPr>
        <p:spPr bwMode="auto">
          <a:xfrm>
            <a:off x="7406525" y="2355726"/>
            <a:ext cx="333827" cy="296399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1" name="Freeform 17"/>
          <p:cNvSpPr>
            <a:spLocks noEditPoints="1"/>
          </p:cNvSpPr>
          <p:nvPr/>
        </p:nvSpPr>
        <p:spPr bwMode="auto">
          <a:xfrm>
            <a:off x="3744929" y="1635646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4420432" y="1866922"/>
            <a:ext cx="367636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2193910" y="1866922"/>
            <a:ext cx="367636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28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entagone 151"/>
          <p:cNvSpPr/>
          <p:nvPr/>
        </p:nvSpPr>
        <p:spPr>
          <a:xfrm>
            <a:off x="1670583" y="2029397"/>
            <a:ext cx="5658818" cy="4571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407836" y="843557"/>
            <a:ext cx="8124604" cy="310445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359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Key </a:t>
            </a:r>
            <a:r>
              <a:rPr lang="fr-FR" sz="3200" dirty="0" err="1" smtClean="0"/>
              <a:t>disclosure</a:t>
            </a:r>
            <a:endParaRPr lang="fr-FR" sz="3200" dirty="0"/>
          </a:p>
        </p:txBody>
      </p: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33" name="Freeform 21"/>
          <p:cNvSpPr>
            <a:spLocks noChangeAspect="1" noEditPoints="1"/>
          </p:cNvSpPr>
          <p:nvPr/>
        </p:nvSpPr>
        <p:spPr bwMode="auto">
          <a:xfrm>
            <a:off x="1252434" y="1795748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88" name="Freeform 26"/>
          <p:cNvSpPr>
            <a:spLocks noChangeAspect="1" noEditPoints="1"/>
          </p:cNvSpPr>
          <p:nvPr/>
        </p:nvSpPr>
        <p:spPr bwMode="auto">
          <a:xfrm>
            <a:off x="7406525" y="1923678"/>
            <a:ext cx="333827" cy="296399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95" name="Rectangle à coins arrondis 294"/>
          <p:cNvSpPr/>
          <p:nvPr/>
        </p:nvSpPr>
        <p:spPr>
          <a:xfrm>
            <a:off x="1794352" y="1882219"/>
            <a:ext cx="1049456" cy="329491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186840" y="1882219"/>
            <a:ext cx="1049456" cy="329491"/>
          </a:xfrm>
          <a:prstGeom prst="round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000000"/>
              </a:solidFill>
              <a:latin typeface="Helvetica 55 Roman"/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5093056" y="1882219"/>
            <a:ext cx="1049456" cy="329491"/>
          </a:xfrm>
          <a:prstGeom prst="round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000000"/>
              </a:solidFill>
              <a:latin typeface="Helvetica 55 Roman"/>
            </a:endParaRPr>
          </a:p>
        </p:txBody>
      </p:sp>
      <p:sp>
        <p:nvSpPr>
          <p:cNvPr id="183" name="Content Placeholder 2"/>
          <p:cNvSpPr txBox="1">
            <a:spLocks/>
          </p:cNvSpPr>
          <p:nvPr/>
        </p:nvSpPr>
        <p:spPr>
          <a:xfrm>
            <a:off x="869479" y="3507854"/>
            <a:ext cx="7117010" cy="10229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FF7900"/>
              </a:buClr>
              <a:buNone/>
            </a:pP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>
            <a:off x="7731206" y="3822905"/>
            <a:ext cx="542236" cy="21602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0"/>
              </a:spcBef>
              <a:buNone/>
              <a:defRPr sz="1400" spc="-20" baseline="0">
                <a:solidFill>
                  <a:schemeClr val="accent5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QUIC   </a:t>
            </a:r>
            <a:endParaRPr lang="fr-FR" dirty="0"/>
          </a:p>
        </p:txBody>
      </p:sp>
      <p:sp>
        <p:nvSpPr>
          <p:cNvPr id="69" name="Rectangle à coins arrondis 68"/>
          <p:cNvSpPr/>
          <p:nvPr/>
        </p:nvSpPr>
        <p:spPr>
          <a:xfrm>
            <a:off x="2888136" y="1885538"/>
            <a:ext cx="1058132" cy="326230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3990596" y="1885480"/>
            <a:ext cx="1058132" cy="326230"/>
          </a:xfrm>
          <a:prstGeom prst="round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kern="0" dirty="0">
              <a:solidFill>
                <a:srgbClr val="FFFFFF"/>
              </a:solidFill>
              <a:latin typeface="Helvetica 55 Roman"/>
            </a:endParaRPr>
          </a:p>
        </p:txBody>
      </p:sp>
      <p:sp>
        <p:nvSpPr>
          <p:cNvPr id="120" name="Freeform 17"/>
          <p:cNvSpPr>
            <a:spLocks noEditPoints="1"/>
          </p:cNvSpPr>
          <p:nvPr/>
        </p:nvSpPr>
        <p:spPr bwMode="auto">
          <a:xfrm>
            <a:off x="2723216" y="1563637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1" name="Freeform 17"/>
          <p:cNvSpPr>
            <a:spLocks noEditPoints="1"/>
          </p:cNvSpPr>
          <p:nvPr/>
        </p:nvSpPr>
        <p:spPr bwMode="auto">
          <a:xfrm>
            <a:off x="4788024" y="1563637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0" name="Freeform 122"/>
          <p:cNvSpPr>
            <a:spLocks noChangeAspect="1"/>
          </p:cNvSpPr>
          <p:nvPr/>
        </p:nvSpPr>
        <p:spPr bwMode="auto">
          <a:xfrm>
            <a:off x="3259149" y="1918104"/>
            <a:ext cx="316106" cy="274422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1" name="Freeform 122"/>
          <p:cNvSpPr>
            <a:spLocks noChangeAspect="1"/>
          </p:cNvSpPr>
          <p:nvPr/>
        </p:nvSpPr>
        <p:spPr bwMode="auto">
          <a:xfrm>
            <a:off x="4361609" y="1906469"/>
            <a:ext cx="316106" cy="274422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7428" y="2624575"/>
            <a:ext cx="7220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F7900"/>
              </a:buClr>
            </a:pPr>
            <a:r>
              <a:rPr lang="en-US" sz="1600" dirty="0" smtClean="0">
                <a:solidFill>
                  <a:srgbClr val="FF7900"/>
                </a:solidFill>
              </a:rPr>
              <a:t>The dream solution! </a:t>
            </a:r>
            <a:endParaRPr lang="en-US" sz="1600" dirty="0">
              <a:solidFill>
                <a:srgbClr val="FF7900"/>
              </a:solidFill>
            </a:endParaRPr>
          </a:p>
          <a:p>
            <a:pPr marL="7429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Key disclosure by client or server </a:t>
            </a:r>
          </a:p>
          <a:p>
            <a:pPr marL="7429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Awesome! Back to TCP debug </a:t>
            </a:r>
          </a:p>
          <a:p>
            <a:pPr marL="7429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Any chance to get it?</a:t>
            </a:r>
          </a:p>
          <a:p>
            <a:pPr marL="1200150" lvl="2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9" name="Freeform 122"/>
          <p:cNvSpPr>
            <a:spLocks noChangeAspect="1"/>
          </p:cNvSpPr>
          <p:nvPr/>
        </p:nvSpPr>
        <p:spPr bwMode="auto">
          <a:xfrm>
            <a:off x="5451714" y="1906469"/>
            <a:ext cx="316106" cy="274422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0" name="Freeform 122"/>
          <p:cNvSpPr>
            <a:spLocks noChangeAspect="1"/>
          </p:cNvSpPr>
          <p:nvPr/>
        </p:nvSpPr>
        <p:spPr bwMode="auto">
          <a:xfrm>
            <a:off x="6523159" y="1918104"/>
            <a:ext cx="316106" cy="274422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2" name="Freeform 17"/>
          <p:cNvSpPr>
            <a:spLocks noEditPoints="1"/>
          </p:cNvSpPr>
          <p:nvPr/>
        </p:nvSpPr>
        <p:spPr bwMode="auto">
          <a:xfrm>
            <a:off x="3755620" y="1563637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27" y="1929037"/>
            <a:ext cx="260551" cy="260551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34" y="1170329"/>
            <a:ext cx="474334" cy="474334"/>
          </a:xfrm>
          <a:prstGeom prst="rect">
            <a:avLst/>
          </a:prstGeom>
        </p:spPr>
      </p:pic>
      <p:sp>
        <p:nvSpPr>
          <p:cNvPr id="12" name="Forme libre 11"/>
          <p:cNvSpPr/>
          <p:nvPr/>
        </p:nvSpPr>
        <p:spPr>
          <a:xfrm>
            <a:off x="1571519" y="1210427"/>
            <a:ext cx="1605874" cy="509044"/>
          </a:xfrm>
          <a:custGeom>
            <a:avLst/>
            <a:gdLst>
              <a:gd name="connsiteX0" fmla="*/ 0 w 2199875"/>
              <a:gd name="connsiteY0" fmla="*/ 484381 h 484381"/>
              <a:gd name="connsiteX1" fmla="*/ 988142 w 2199875"/>
              <a:gd name="connsiteY1" fmla="*/ 19807 h 484381"/>
              <a:gd name="connsiteX2" fmla="*/ 2042652 w 2199875"/>
              <a:gd name="connsiteY2" fmla="*/ 93549 h 484381"/>
              <a:gd name="connsiteX3" fmla="*/ 2175387 w 2199875"/>
              <a:gd name="connsiteY3" fmla="*/ 167291 h 484381"/>
              <a:gd name="connsiteX0" fmla="*/ 0 w 2214367"/>
              <a:gd name="connsiteY0" fmla="*/ 437204 h 437204"/>
              <a:gd name="connsiteX1" fmla="*/ 700650 w 2214367"/>
              <a:gd name="connsiteY1" fmla="*/ 27621 h 437204"/>
              <a:gd name="connsiteX2" fmla="*/ 2042652 w 2214367"/>
              <a:gd name="connsiteY2" fmla="*/ 46372 h 437204"/>
              <a:gd name="connsiteX3" fmla="*/ 2175387 w 2214367"/>
              <a:gd name="connsiteY3" fmla="*/ 120114 h 437204"/>
              <a:gd name="connsiteX0" fmla="*/ 0 w 2214366"/>
              <a:gd name="connsiteY0" fmla="*/ 446344 h 446344"/>
              <a:gd name="connsiteX1" fmla="*/ 700650 w 2214366"/>
              <a:gd name="connsiteY1" fmla="*/ 36761 h 446344"/>
              <a:gd name="connsiteX2" fmla="*/ 2042652 w 2214366"/>
              <a:gd name="connsiteY2" fmla="*/ 55512 h 446344"/>
              <a:gd name="connsiteX3" fmla="*/ 2175387 w 2214366"/>
              <a:gd name="connsiteY3" fmla="*/ 129254 h 446344"/>
              <a:gd name="connsiteX0" fmla="*/ 0 w 2177251"/>
              <a:gd name="connsiteY0" fmla="*/ 470729 h 470729"/>
              <a:gd name="connsiteX1" fmla="*/ 700650 w 2177251"/>
              <a:gd name="connsiteY1" fmla="*/ 61146 h 470729"/>
              <a:gd name="connsiteX2" fmla="*/ 1560407 w 2177251"/>
              <a:gd name="connsiteY2" fmla="*/ 11159 h 470729"/>
              <a:gd name="connsiteX3" fmla="*/ 2175387 w 2177251"/>
              <a:gd name="connsiteY3" fmla="*/ 153639 h 470729"/>
              <a:gd name="connsiteX0" fmla="*/ 0 w 2057257"/>
              <a:gd name="connsiteY0" fmla="*/ 474752 h 474752"/>
              <a:gd name="connsiteX1" fmla="*/ 700650 w 2057257"/>
              <a:gd name="connsiteY1" fmla="*/ 65169 h 474752"/>
              <a:gd name="connsiteX2" fmla="*/ 1560407 w 2057257"/>
              <a:gd name="connsiteY2" fmla="*/ 15182 h 474752"/>
              <a:gd name="connsiteX3" fmla="*/ 2054825 w 2057257"/>
              <a:gd name="connsiteY3" fmla="*/ 212653 h 474752"/>
              <a:gd name="connsiteX0" fmla="*/ 0 w 2056858"/>
              <a:gd name="connsiteY0" fmla="*/ 465291 h 465291"/>
              <a:gd name="connsiteX1" fmla="*/ 700650 w 2056858"/>
              <a:gd name="connsiteY1" fmla="*/ 55708 h 465291"/>
              <a:gd name="connsiteX2" fmla="*/ 1495490 w 2056858"/>
              <a:gd name="connsiteY2" fmla="*/ 19469 h 465291"/>
              <a:gd name="connsiteX3" fmla="*/ 2054825 w 2056858"/>
              <a:gd name="connsiteY3" fmla="*/ 203192 h 465291"/>
              <a:gd name="connsiteX0" fmla="*/ 0 w 2140017"/>
              <a:gd name="connsiteY0" fmla="*/ 462473 h 462473"/>
              <a:gd name="connsiteX1" fmla="*/ 700650 w 2140017"/>
              <a:gd name="connsiteY1" fmla="*/ 52890 h 462473"/>
              <a:gd name="connsiteX2" fmla="*/ 1495490 w 2140017"/>
              <a:gd name="connsiteY2" fmla="*/ 16651 h 462473"/>
              <a:gd name="connsiteX3" fmla="*/ 2138290 w 2140017"/>
              <a:gd name="connsiteY3" fmla="*/ 159131 h 462473"/>
              <a:gd name="connsiteX0" fmla="*/ 0 w 2140145"/>
              <a:gd name="connsiteY0" fmla="*/ 446882 h 446882"/>
              <a:gd name="connsiteX1" fmla="*/ 505897 w 2140145"/>
              <a:gd name="connsiteY1" fmla="*/ 99163 h 446882"/>
              <a:gd name="connsiteX2" fmla="*/ 1495490 w 2140145"/>
              <a:gd name="connsiteY2" fmla="*/ 1060 h 446882"/>
              <a:gd name="connsiteX3" fmla="*/ 2138290 w 2140145"/>
              <a:gd name="connsiteY3" fmla="*/ 143540 h 446882"/>
              <a:gd name="connsiteX0" fmla="*/ 0 w 2019584"/>
              <a:gd name="connsiteY0" fmla="*/ 474500 h 474500"/>
              <a:gd name="connsiteX1" fmla="*/ 385336 w 2019584"/>
              <a:gd name="connsiteY1" fmla="*/ 99286 h 474500"/>
              <a:gd name="connsiteX2" fmla="*/ 1374929 w 2019584"/>
              <a:gd name="connsiteY2" fmla="*/ 1183 h 474500"/>
              <a:gd name="connsiteX3" fmla="*/ 2017729 w 2019584"/>
              <a:gd name="connsiteY3" fmla="*/ 143663 h 474500"/>
              <a:gd name="connsiteX0" fmla="*/ 0 w 2019584"/>
              <a:gd name="connsiteY0" fmla="*/ 474500 h 474500"/>
              <a:gd name="connsiteX1" fmla="*/ 385336 w 2019584"/>
              <a:gd name="connsiteY1" fmla="*/ 99286 h 474500"/>
              <a:gd name="connsiteX2" fmla="*/ 1374929 w 2019584"/>
              <a:gd name="connsiteY2" fmla="*/ 1183 h 474500"/>
              <a:gd name="connsiteX3" fmla="*/ 2017729 w 2019584"/>
              <a:gd name="connsiteY3" fmla="*/ 143663 h 47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584" h="474500">
                <a:moveTo>
                  <a:pt x="0" y="474500"/>
                </a:moveTo>
                <a:cubicBezTo>
                  <a:pt x="36358" y="233539"/>
                  <a:pt x="156181" y="178172"/>
                  <a:pt x="385336" y="99286"/>
                </a:cubicBezTo>
                <a:cubicBezTo>
                  <a:pt x="614491" y="20400"/>
                  <a:pt x="1102864" y="-6213"/>
                  <a:pt x="1374929" y="1183"/>
                </a:cubicBezTo>
                <a:cubicBezTo>
                  <a:pt x="1646994" y="8579"/>
                  <a:pt x="2050298" y="119082"/>
                  <a:pt x="2017729" y="143663"/>
                </a:cubicBezTo>
              </a:path>
            </a:pathLst>
          </a:custGeom>
          <a:ln w="254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74" y="1240677"/>
            <a:ext cx="456818" cy="4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4"/>
          <p:cNvSpPr txBox="1">
            <a:spLocks/>
          </p:cNvSpPr>
          <p:nvPr/>
        </p:nvSpPr>
        <p:spPr>
          <a:xfrm>
            <a:off x="313200" y="268288"/>
            <a:ext cx="8723296" cy="7413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FF7900"/>
                </a:solidFill>
              </a:rPr>
              <a:t>The </a:t>
            </a:r>
            <a:r>
              <a:rPr lang="fr-FR" sz="3600" dirty="0" err="1" smtClean="0">
                <a:solidFill>
                  <a:srgbClr val="FF7900"/>
                </a:solidFill>
              </a:rPr>
              <a:t>Loss</a:t>
            </a:r>
            <a:r>
              <a:rPr lang="fr-FR" sz="3600" dirty="0" smtClean="0">
                <a:solidFill>
                  <a:srgbClr val="FF7900"/>
                </a:solidFill>
              </a:rPr>
              <a:t> bits </a:t>
            </a:r>
            <a:r>
              <a:rPr lang="fr-FR" sz="3600" dirty="0" err="1" smtClean="0">
                <a:solidFill>
                  <a:srgbClr val="FF7900"/>
                </a:solidFill>
              </a:rPr>
              <a:t>mechanism</a:t>
            </a:r>
            <a:endParaRPr lang="fr-FR" sz="3600" dirty="0">
              <a:solidFill>
                <a:srgbClr val="FF7900"/>
              </a:solidFill>
            </a:endParaRPr>
          </a:p>
        </p:txBody>
      </p:sp>
      <p:sp>
        <p:nvSpPr>
          <p:cNvPr id="438" name="Content Placeholder 2"/>
          <p:cNvSpPr txBox="1">
            <a:spLocks/>
          </p:cNvSpPr>
          <p:nvPr/>
        </p:nvSpPr>
        <p:spPr>
          <a:xfrm>
            <a:off x="385208" y="843558"/>
            <a:ext cx="8147232" cy="23042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FF7900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58104" y="1009650"/>
            <a:ext cx="8246344" cy="36503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FF7900"/>
              </a:buClr>
              <a:buFont typeface="Wingdings" panose="05000000000000000000" pitchFamily="2" charset="2"/>
              <a:buNone/>
            </a:pP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488" y="1175742"/>
            <a:ext cx="8136904" cy="30963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FFFF"/>
              </a:buClr>
            </a:pPr>
            <a:r>
              <a:rPr lang="en-US" sz="2400" dirty="0" smtClean="0">
                <a:solidFill>
                  <a:srgbClr val="FF7900"/>
                </a:solidFill>
              </a:rPr>
              <a:t>What?</a:t>
            </a:r>
            <a:endParaRPr lang="en-US" sz="2400" dirty="0">
              <a:solidFill>
                <a:srgbClr val="FF7900"/>
              </a:solidFill>
            </a:endParaRPr>
          </a:p>
          <a:p>
            <a:pPr lvl="1"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 and locate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faulty segments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packet number</a:t>
            </a:r>
          </a:p>
          <a:p>
            <a:pPr lvl="1">
              <a:buClr>
                <a:srgbClr val="FFFFFF"/>
              </a:buClr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FFFF"/>
              </a:buClr>
            </a:pPr>
            <a:r>
              <a:rPr lang="en-US" sz="2400" dirty="0" smtClean="0">
                <a:solidFill>
                  <a:srgbClr val="FF7900"/>
                </a:solidFill>
              </a:rPr>
              <a:t>How?</a:t>
            </a:r>
            <a:endParaRPr lang="en-US" sz="2400" dirty="0">
              <a:solidFill>
                <a:srgbClr val="FF7900"/>
              </a:solidFill>
            </a:endParaRPr>
          </a:p>
          <a:p>
            <a:pPr lvl="1"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patterns drawn in the packet flows with 2 bits in clear in the QUIC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  <a:p>
            <a:pPr lvl="1">
              <a:buClr>
                <a:srgbClr val="FFFFFF"/>
              </a:buClr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FFFF"/>
              </a:buClr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FFFF"/>
              </a:buClr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e 153"/>
          <p:cNvGrpSpPr/>
          <p:nvPr/>
        </p:nvGrpSpPr>
        <p:grpSpPr>
          <a:xfrm>
            <a:off x="1659589" y="1491630"/>
            <a:ext cx="5400664" cy="144710"/>
            <a:chOff x="1403584" y="1528355"/>
            <a:chExt cx="5400664" cy="144710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155" name="Groupe 154"/>
            <p:cNvGrpSpPr/>
            <p:nvPr/>
          </p:nvGrpSpPr>
          <p:grpSpPr>
            <a:xfrm>
              <a:off x="1403584" y="1528573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233" name="Rectangle 232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56" name="Groupe 155"/>
            <p:cNvGrpSpPr/>
            <p:nvPr/>
          </p:nvGrpSpPr>
          <p:grpSpPr>
            <a:xfrm>
              <a:off x="1718668" y="1528573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230" name="Rectangle 229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57" name="Groupe 156"/>
            <p:cNvGrpSpPr/>
            <p:nvPr/>
          </p:nvGrpSpPr>
          <p:grpSpPr>
            <a:xfrm>
              <a:off x="2097247" y="1528573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205" name="Rectangle 204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59" name="Groupe 158"/>
            <p:cNvGrpSpPr/>
            <p:nvPr/>
          </p:nvGrpSpPr>
          <p:grpSpPr>
            <a:xfrm>
              <a:off x="2422221" y="1528573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203" name="Rectangle 202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60" name="Groupe 159"/>
            <p:cNvGrpSpPr/>
            <p:nvPr/>
          </p:nvGrpSpPr>
          <p:grpSpPr>
            <a:xfrm>
              <a:off x="2792898" y="1528573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201" name="Rectangle 200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61" name="Groupe 160"/>
            <p:cNvGrpSpPr/>
            <p:nvPr/>
          </p:nvGrpSpPr>
          <p:grpSpPr>
            <a:xfrm>
              <a:off x="3170514" y="1528573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199" name="Rectangle 198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63" name="Groupe 162"/>
            <p:cNvGrpSpPr/>
            <p:nvPr/>
          </p:nvGrpSpPr>
          <p:grpSpPr>
            <a:xfrm>
              <a:off x="3480473" y="1528573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196" name="Rectangle 195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66" name="Groupe 165"/>
            <p:cNvGrpSpPr/>
            <p:nvPr/>
          </p:nvGrpSpPr>
          <p:grpSpPr>
            <a:xfrm>
              <a:off x="4271092" y="1528775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189" name="Rectangle 188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67" name="Groupe 166"/>
            <p:cNvGrpSpPr/>
            <p:nvPr/>
          </p:nvGrpSpPr>
          <p:grpSpPr>
            <a:xfrm>
              <a:off x="4680979" y="1528775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187" name="Rectangle 186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68" name="Groupe 167"/>
            <p:cNvGrpSpPr/>
            <p:nvPr/>
          </p:nvGrpSpPr>
          <p:grpSpPr>
            <a:xfrm>
              <a:off x="5364088" y="1528775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185" name="Rectangle 184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69" name="Groupe 168"/>
            <p:cNvGrpSpPr/>
            <p:nvPr/>
          </p:nvGrpSpPr>
          <p:grpSpPr>
            <a:xfrm>
              <a:off x="3949665" y="1528355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182" name="Rectangle 181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70" name="Groupe 169"/>
            <p:cNvGrpSpPr/>
            <p:nvPr/>
          </p:nvGrpSpPr>
          <p:grpSpPr>
            <a:xfrm>
              <a:off x="5806716" y="1528978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180" name="Rectangle 179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71" name="Groupe 170"/>
            <p:cNvGrpSpPr/>
            <p:nvPr/>
          </p:nvGrpSpPr>
          <p:grpSpPr>
            <a:xfrm>
              <a:off x="6184332" y="1528978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178" name="Rectangle 177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72" name="Groupe 171"/>
            <p:cNvGrpSpPr/>
            <p:nvPr/>
          </p:nvGrpSpPr>
          <p:grpSpPr>
            <a:xfrm>
              <a:off x="6494290" y="1528978"/>
              <a:ext cx="309958" cy="144087"/>
              <a:chOff x="4773066" y="1135976"/>
              <a:chExt cx="821509" cy="360545"/>
            </a:xfrm>
            <a:grpFill/>
          </p:grpSpPr>
          <p:sp>
            <p:nvSpPr>
              <p:cNvPr id="173" name="Rectangle 172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grpSp>
        <p:nvGrpSpPr>
          <p:cNvPr id="12" name="Groupe 11"/>
          <p:cNvGrpSpPr/>
          <p:nvPr/>
        </p:nvGrpSpPr>
        <p:grpSpPr>
          <a:xfrm>
            <a:off x="1659589" y="1491630"/>
            <a:ext cx="5400664" cy="144710"/>
            <a:chOff x="1403584" y="1528355"/>
            <a:chExt cx="5400664" cy="144710"/>
          </a:xfrm>
        </p:grpSpPr>
        <p:grpSp>
          <p:nvGrpSpPr>
            <p:cNvPr id="131" name="Groupe 130"/>
            <p:cNvGrpSpPr/>
            <p:nvPr/>
          </p:nvGrpSpPr>
          <p:grpSpPr>
            <a:xfrm>
              <a:off x="1403584" y="1528573"/>
              <a:ext cx="309958" cy="144087"/>
              <a:chOff x="4773066" y="1135976"/>
              <a:chExt cx="821509" cy="360545"/>
            </a:xfrm>
          </p:grpSpPr>
          <p:sp>
            <p:nvSpPr>
              <p:cNvPr id="258" name="Rectangle 257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accent3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40" name="Groupe 139"/>
            <p:cNvGrpSpPr/>
            <p:nvPr/>
          </p:nvGrpSpPr>
          <p:grpSpPr>
            <a:xfrm>
              <a:off x="1718668" y="1528573"/>
              <a:ext cx="309958" cy="144087"/>
              <a:chOff x="4773066" y="1135976"/>
              <a:chExt cx="821509" cy="360545"/>
            </a:xfrm>
          </p:grpSpPr>
          <p:sp>
            <p:nvSpPr>
              <p:cNvPr id="254" name="Rectangle 253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accent3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41" name="Groupe 140"/>
            <p:cNvGrpSpPr/>
            <p:nvPr/>
          </p:nvGrpSpPr>
          <p:grpSpPr>
            <a:xfrm>
              <a:off x="2097247" y="1528573"/>
              <a:ext cx="309958" cy="144087"/>
              <a:chOff x="4773066" y="1135976"/>
              <a:chExt cx="821509" cy="360545"/>
            </a:xfrm>
          </p:grpSpPr>
          <p:sp>
            <p:nvSpPr>
              <p:cNvPr id="252" name="Rectangle 251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accent3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45" name="Groupe 144"/>
            <p:cNvGrpSpPr/>
            <p:nvPr/>
          </p:nvGrpSpPr>
          <p:grpSpPr>
            <a:xfrm>
              <a:off x="2422221" y="1528573"/>
              <a:ext cx="309958" cy="144087"/>
              <a:chOff x="4773066" y="1135976"/>
              <a:chExt cx="821509" cy="360545"/>
            </a:xfrm>
          </p:grpSpPr>
          <p:sp>
            <p:nvSpPr>
              <p:cNvPr id="241" name="Rectangle 240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accent3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49" name="Groupe 148"/>
            <p:cNvGrpSpPr/>
            <p:nvPr/>
          </p:nvGrpSpPr>
          <p:grpSpPr>
            <a:xfrm>
              <a:off x="2792898" y="1528573"/>
              <a:ext cx="309958" cy="144087"/>
              <a:chOff x="4773066" y="1135976"/>
              <a:chExt cx="821509" cy="360545"/>
            </a:xfrm>
          </p:grpSpPr>
          <p:sp>
            <p:nvSpPr>
              <p:cNvPr id="227" name="Rectangle 226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2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58" name="Groupe 157"/>
            <p:cNvGrpSpPr/>
            <p:nvPr/>
          </p:nvGrpSpPr>
          <p:grpSpPr>
            <a:xfrm>
              <a:off x="3170514" y="1528573"/>
              <a:ext cx="309958" cy="144087"/>
              <a:chOff x="4773066" y="1135976"/>
              <a:chExt cx="821509" cy="360545"/>
            </a:xfrm>
          </p:grpSpPr>
          <p:sp>
            <p:nvSpPr>
              <p:cNvPr id="225" name="Rectangle 224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2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62" name="Groupe 161"/>
            <p:cNvGrpSpPr/>
            <p:nvPr/>
          </p:nvGrpSpPr>
          <p:grpSpPr>
            <a:xfrm>
              <a:off x="3480473" y="1528573"/>
              <a:ext cx="309958" cy="144087"/>
              <a:chOff x="4773066" y="1135976"/>
              <a:chExt cx="821509" cy="360545"/>
            </a:xfrm>
          </p:grpSpPr>
          <p:sp>
            <p:nvSpPr>
              <p:cNvPr id="223" name="Rectangle 222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2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65" name="Groupe 164"/>
            <p:cNvGrpSpPr/>
            <p:nvPr/>
          </p:nvGrpSpPr>
          <p:grpSpPr>
            <a:xfrm>
              <a:off x="4271092" y="1528775"/>
              <a:ext cx="309958" cy="144087"/>
              <a:chOff x="4773066" y="1135976"/>
              <a:chExt cx="821509" cy="360545"/>
            </a:xfrm>
          </p:grpSpPr>
          <p:sp>
            <p:nvSpPr>
              <p:cNvPr id="218" name="Rectangle 217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accent3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74" name="Groupe 173"/>
            <p:cNvGrpSpPr/>
            <p:nvPr/>
          </p:nvGrpSpPr>
          <p:grpSpPr>
            <a:xfrm>
              <a:off x="4680979" y="1528775"/>
              <a:ext cx="309958" cy="144087"/>
              <a:chOff x="4773066" y="1135976"/>
              <a:chExt cx="821509" cy="360545"/>
            </a:xfrm>
          </p:grpSpPr>
          <p:sp>
            <p:nvSpPr>
              <p:cNvPr id="216" name="Rectangle 215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accent3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75" name="Groupe 174"/>
            <p:cNvGrpSpPr/>
            <p:nvPr/>
          </p:nvGrpSpPr>
          <p:grpSpPr>
            <a:xfrm>
              <a:off x="5364088" y="1528775"/>
              <a:ext cx="309958" cy="144087"/>
              <a:chOff x="4773066" y="1135976"/>
              <a:chExt cx="821509" cy="360545"/>
            </a:xfrm>
          </p:grpSpPr>
          <p:sp>
            <p:nvSpPr>
              <p:cNvPr id="214" name="Rectangle 213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accent3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76" name="Groupe 175"/>
            <p:cNvGrpSpPr/>
            <p:nvPr/>
          </p:nvGrpSpPr>
          <p:grpSpPr>
            <a:xfrm>
              <a:off x="3949665" y="1528355"/>
              <a:ext cx="309958" cy="144087"/>
              <a:chOff x="4773066" y="1135976"/>
              <a:chExt cx="821509" cy="360545"/>
            </a:xfrm>
          </p:grpSpPr>
          <p:sp>
            <p:nvSpPr>
              <p:cNvPr id="212" name="Rectangle 211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accent3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84" name="Groupe 183"/>
            <p:cNvGrpSpPr/>
            <p:nvPr/>
          </p:nvGrpSpPr>
          <p:grpSpPr>
            <a:xfrm>
              <a:off x="5806716" y="1528978"/>
              <a:ext cx="309958" cy="144087"/>
              <a:chOff x="4773066" y="1135976"/>
              <a:chExt cx="821509" cy="360545"/>
            </a:xfrm>
          </p:grpSpPr>
          <p:sp>
            <p:nvSpPr>
              <p:cNvPr id="210" name="Rectangle 209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2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90" name="Groupe 189"/>
            <p:cNvGrpSpPr/>
            <p:nvPr/>
          </p:nvGrpSpPr>
          <p:grpSpPr>
            <a:xfrm>
              <a:off x="6184332" y="1528978"/>
              <a:ext cx="309958" cy="144087"/>
              <a:chOff x="4773066" y="1135976"/>
              <a:chExt cx="821509" cy="360545"/>
            </a:xfrm>
          </p:grpSpPr>
          <p:sp>
            <p:nvSpPr>
              <p:cNvPr id="208" name="Rectangle 207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2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91" name="Groupe 190"/>
            <p:cNvGrpSpPr/>
            <p:nvPr/>
          </p:nvGrpSpPr>
          <p:grpSpPr>
            <a:xfrm>
              <a:off x="6494290" y="1528978"/>
              <a:ext cx="309958" cy="144087"/>
              <a:chOff x="4773066" y="1135976"/>
              <a:chExt cx="821509" cy="360545"/>
            </a:xfrm>
          </p:grpSpPr>
          <p:sp>
            <p:nvSpPr>
              <p:cNvPr id="206" name="Rectangle 205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2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359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FF7900"/>
                </a:solidFill>
              </a:rPr>
              <a:t>The </a:t>
            </a:r>
            <a:r>
              <a:rPr lang="fr-FR" sz="3200" dirty="0" err="1" smtClean="0">
                <a:solidFill>
                  <a:srgbClr val="FF7900"/>
                </a:solidFill>
              </a:rPr>
              <a:t>loss</a:t>
            </a:r>
            <a:r>
              <a:rPr lang="fr-FR" sz="3200" dirty="0" smtClean="0">
                <a:solidFill>
                  <a:srgbClr val="FF7900"/>
                </a:solidFill>
              </a:rPr>
              <a:t> bits </a:t>
            </a:r>
            <a:r>
              <a:rPr lang="fr-FR" sz="3200" dirty="0" err="1" smtClean="0">
                <a:solidFill>
                  <a:srgbClr val="FF7900"/>
                </a:solidFill>
              </a:rPr>
              <a:t>proposal</a:t>
            </a:r>
            <a:r>
              <a:rPr lang="fr-FR" sz="3200" dirty="0" smtClean="0">
                <a:solidFill>
                  <a:srgbClr val="FF7900"/>
                </a:solidFill>
              </a:rPr>
              <a:t> (1)</a:t>
            </a:r>
            <a:endParaRPr lang="fr-FR" sz="3200" dirty="0">
              <a:solidFill>
                <a:srgbClr val="FF7900"/>
              </a:solidFill>
            </a:endParaRPr>
          </a:p>
        </p:txBody>
      </p: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659589" y="2428864"/>
            <a:ext cx="5476465" cy="286902"/>
            <a:chOff x="1403584" y="1788378"/>
            <a:chExt cx="5476465" cy="286902"/>
          </a:xfrm>
        </p:grpSpPr>
        <p:grpSp>
          <p:nvGrpSpPr>
            <p:cNvPr id="164" name="Groupe 163"/>
            <p:cNvGrpSpPr/>
            <p:nvPr/>
          </p:nvGrpSpPr>
          <p:grpSpPr>
            <a:xfrm>
              <a:off x="1572236" y="1788378"/>
              <a:ext cx="4467102" cy="286902"/>
              <a:chOff x="4993517" y="2001921"/>
              <a:chExt cx="3407345" cy="104834"/>
            </a:xfrm>
          </p:grpSpPr>
          <p:cxnSp>
            <p:nvCxnSpPr>
              <p:cNvPr id="220" name="Connecteur en angle 219"/>
              <p:cNvCxnSpPr/>
              <p:nvPr/>
            </p:nvCxnSpPr>
            <p:spPr>
              <a:xfrm>
                <a:off x="6414577" y="2001922"/>
                <a:ext cx="1116409" cy="104833"/>
              </a:xfrm>
              <a:prstGeom prst="bentConnector3">
                <a:avLst>
                  <a:gd name="adj1" fmla="val 33943"/>
                </a:avLst>
              </a:prstGeom>
              <a:ln>
                <a:solidFill>
                  <a:srgbClr val="EEEEEE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Connecteur en angle 220"/>
              <p:cNvCxnSpPr/>
              <p:nvPr/>
            </p:nvCxnSpPr>
            <p:spPr>
              <a:xfrm rot="10800000" flipV="1">
                <a:off x="4993517" y="2001921"/>
                <a:ext cx="1421243" cy="104833"/>
              </a:xfrm>
              <a:prstGeom prst="bentConnector3">
                <a:avLst>
                  <a:gd name="adj1" fmla="val 35266"/>
                </a:avLst>
              </a:prstGeom>
              <a:ln>
                <a:solidFill>
                  <a:srgbClr val="EEEEEE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Connecteur en angle 221"/>
              <p:cNvCxnSpPr/>
              <p:nvPr/>
            </p:nvCxnSpPr>
            <p:spPr>
              <a:xfrm rot="10800000" flipV="1">
                <a:off x="7533044" y="2006095"/>
                <a:ext cx="867818" cy="100660"/>
              </a:xfrm>
              <a:prstGeom prst="bentConnector3">
                <a:avLst>
                  <a:gd name="adj1" fmla="val 22094"/>
                </a:avLst>
              </a:prstGeom>
              <a:ln>
                <a:solidFill>
                  <a:srgbClr val="EEEEEE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Connecteur droit 191"/>
            <p:cNvCxnSpPr/>
            <p:nvPr/>
          </p:nvCxnSpPr>
          <p:spPr>
            <a:xfrm>
              <a:off x="2768456" y="1798853"/>
              <a:ext cx="1172695" cy="1462"/>
            </a:xfrm>
            <a:prstGeom prst="line">
              <a:avLst/>
            </a:prstGeom>
            <a:ln>
              <a:solidFill>
                <a:schemeClr val="bg2"/>
              </a:solidFill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/>
            <p:nvPr/>
          </p:nvCxnSpPr>
          <p:spPr>
            <a:xfrm flipV="1">
              <a:off x="3949280" y="2061303"/>
              <a:ext cx="1846856" cy="2107"/>
            </a:xfrm>
            <a:prstGeom prst="line">
              <a:avLst/>
            </a:prstGeom>
            <a:ln>
              <a:solidFill>
                <a:schemeClr val="accent3"/>
              </a:solidFill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Connecteur droit 194"/>
            <p:cNvCxnSpPr/>
            <p:nvPr/>
          </p:nvCxnSpPr>
          <p:spPr>
            <a:xfrm>
              <a:off x="1403584" y="2067694"/>
              <a:ext cx="1375587" cy="0"/>
            </a:xfrm>
            <a:prstGeom prst="line">
              <a:avLst/>
            </a:prstGeom>
            <a:ln>
              <a:solidFill>
                <a:schemeClr val="accent3"/>
              </a:solidFill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8" name="Connecteur droit 197"/>
            <p:cNvCxnSpPr/>
            <p:nvPr/>
          </p:nvCxnSpPr>
          <p:spPr>
            <a:xfrm>
              <a:off x="5796136" y="1807933"/>
              <a:ext cx="1083913" cy="248"/>
            </a:xfrm>
            <a:prstGeom prst="line">
              <a:avLst/>
            </a:prstGeom>
            <a:ln>
              <a:solidFill>
                <a:schemeClr val="bg2"/>
              </a:solidFill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7" name="Rectangle à coins arrondis 286"/>
          <p:cNvSpPr/>
          <p:nvPr/>
        </p:nvSpPr>
        <p:spPr>
          <a:xfrm>
            <a:off x="395536" y="713853"/>
            <a:ext cx="8280920" cy="3922311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320" name="Title 1"/>
          <p:cNvSpPr txBox="1">
            <a:spLocks/>
          </p:cNvSpPr>
          <p:nvPr/>
        </p:nvSpPr>
        <p:spPr>
          <a:xfrm>
            <a:off x="7216669" y="4491054"/>
            <a:ext cx="1243763" cy="24093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 smtClean="0">
                <a:solidFill>
                  <a:srgbClr val="A885D8"/>
                </a:solidFill>
              </a:rPr>
              <a:t>Our </a:t>
            </a:r>
            <a:r>
              <a:rPr lang="fr-FR" sz="1400" dirty="0" err="1" smtClean="0">
                <a:solidFill>
                  <a:srgbClr val="A885D8"/>
                </a:solidFill>
              </a:rPr>
              <a:t>proposal</a:t>
            </a:r>
            <a:r>
              <a:rPr lang="fr-FR" sz="1400" dirty="0" smtClean="0">
                <a:solidFill>
                  <a:srgbClr val="A885D8"/>
                </a:solidFill>
              </a:rPr>
              <a:t> </a:t>
            </a:r>
            <a:endParaRPr lang="fr-FR" sz="1400" dirty="0">
              <a:solidFill>
                <a:srgbClr val="A885D8"/>
              </a:solidFill>
            </a:endParaRPr>
          </a:p>
        </p:txBody>
      </p:sp>
      <p:sp>
        <p:nvSpPr>
          <p:cNvPr id="325" name="Freeform 21"/>
          <p:cNvSpPr>
            <a:spLocks noChangeAspect="1" noEditPoints="1"/>
          </p:cNvSpPr>
          <p:nvPr/>
        </p:nvSpPr>
        <p:spPr bwMode="auto">
          <a:xfrm>
            <a:off x="725669" y="2283718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401" name="Groupe 400"/>
          <p:cNvGrpSpPr/>
          <p:nvPr/>
        </p:nvGrpSpPr>
        <p:grpSpPr>
          <a:xfrm flipH="1" flipV="1">
            <a:off x="749458" y="1275607"/>
            <a:ext cx="563350" cy="2577870"/>
            <a:chOff x="7882823" y="1073724"/>
            <a:chExt cx="490120" cy="1129178"/>
          </a:xfrm>
          <a:solidFill>
            <a:schemeClr val="bg1">
              <a:lumMod val="85000"/>
            </a:schemeClr>
          </a:solidFill>
        </p:grpSpPr>
        <p:sp>
          <p:nvSpPr>
            <p:cNvPr id="402" name="Virage 401"/>
            <p:cNvSpPr/>
            <p:nvPr/>
          </p:nvSpPr>
          <p:spPr>
            <a:xfrm flipH="1">
              <a:off x="7882823" y="1073724"/>
              <a:ext cx="471127" cy="331846"/>
            </a:xfrm>
            <a:prstGeom prst="bentArrow">
              <a:avLst>
                <a:gd name="adj1" fmla="val 34568"/>
                <a:gd name="adj2" fmla="val 26386"/>
                <a:gd name="adj3" fmla="val 30740"/>
                <a:gd name="adj4" fmla="val 60972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403" name="Virage 402"/>
            <p:cNvSpPr/>
            <p:nvPr/>
          </p:nvSpPr>
          <p:spPr>
            <a:xfrm rot="5400000" flipH="1">
              <a:off x="7999871" y="1829830"/>
              <a:ext cx="312647" cy="433497"/>
            </a:xfrm>
            <a:prstGeom prst="bentArrow">
              <a:avLst>
                <a:gd name="adj1" fmla="val 34568"/>
                <a:gd name="adj2" fmla="val 26386"/>
                <a:gd name="adj3" fmla="val 30740"/>
                <a:gd name="adj4" fmla="val 60972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051720" y="987574"/>
            <a:ext cx="4832669" cy="288034"/>
            <a:chOff x="1979712" y="1203597"/>
            <a:chExt cx="3035632" cy="216024"/>
          </a:xfrm>
        </p:grpSpPr>
        <p:sp>
          <p:nvSpPr>
            <p:cNvPr id="400" name="Flèche gauche 399"/>
            <p:cNvSpPr/>
            <p:nvPr/>
          </p:nvSpPr>
          <p:spPr>
            <a:xfrm rot="10800000" flipH="1">
              <a:off x="1979712" y="1212816"/>
              <a:ext cx="699425" cy="206805"/>
            </a:xfrm>
            <a:prstGeom prst="leftArrow">
              <a:avLst>
                <a:gd name="adj1" fmla="val 59543"/>
                <a:gd name="adj2" fmla="val 50000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434" name="Flèche gauche 433"/>
            <p:cNvSpPr/>
            <p:nvPr/>
          </p:nvSpPr>
          <p:spPr>
            <a:xfrm rot="10800000" flipH="1">
              <a:off x="4261414" y="1203597"/>
              <a:ext cx="753930" cy="206805"/>
            </a:xfrm>
            <a:prstGeom prst="leftArrow">
              <a:avLst>
                <a:gd name="adj1" fmla="val 59543"/>
                <a:gd name="adj2" fmla="val 50000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435" name="Groupe 434"/>
          <p:cNvGrpSpPr/>
          <p:nvPr/>
        </p:nvGrpSpPr>
        <p:grpSpPr>
          <a:xfrm>
            <a:off x="2447253" y="3733096"/>
            <a:ext cx="5045048" cy="278814"/>
            <a:chOff x="1875126" y="4021128"/>
            <a:chExt cx="2748479" cy="206805"/>
          </a:xfrm>
        </p:grpSpPr>
        <p:sp>
          <p:nvSpPr>
            <p:cNvPr id="436" name="Flèche gauche 435"/>
            <p:cNvSpPr/>
            <p:nvPr/>
          </p:nvSpPr>
          <p:spPr>
            <a:xfrm rot="10800000">
              <a:off x="1875126" y="4021128"/>
              <a:ext cx="639508" cy="206805"/>
            </a:xfrm>
            <a:prstGeom prst="leftArrow">
              <a:avLst>
                <a:gd name="adj1" fmla="val 59543"/>
                <a:gd name="adj2" fmla="val 50000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437" name="Flèche gauche 436"/>
            <p:cNvSpPr/>
            <p:nvPr/>
          </p:nvSpPr>
          <p:spPr>
            <a:xfrm rot="10800000">
              <a:off x="3851920" y="4021128"/>
              <a:ext cx="771685" cy="206805"/>
            </a:xfrm>
            <a:prstGeom prst="leftArrow">
              <a:avLst>
                <a:gd name="adj1" fmla="val 59543"/>
                <a:gd name="adj2" fmla="val 50000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</p:grpSp>
      <p:cxnSp>
        <p:nvCxnSpPr>
          <p:cNvPr id="15" name="Connecteur droit 14"/>
          <p:cNvCxnSpPr/>
          <p:nvPr/>
        </p:nvCxnSpPr>
        <p:spPr>
          <a:xfrm flipV="1">
            <a:off x="7585409" y="2261620"/>
            <a:ext cx="154943" cy="805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Rectangle à coins arrondis 562"/>
          <p:cNvSpPr/>
          <p:nvPr/>
        </p:nvSpPr>
        <p:spPr>
          <a:xfrm>
            <a:off x="3113394" y="1275606"/>
            <a:ext cx="349744" cy="768123"/>
          </a:xfrm>
          <a:prstGeom prst="roundRect">
            <a:avLst/>
          </a:prstGeom>
          <a:solidFill>
            <a:schemeClr val="tx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 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3278883" y="1779662"/>
            <a:ext cx="769473" cy="246221"/>
            <a:chOff x="3022878" y="1779662"/>
            <a:chExt cx="769473" cy="246221"/>
          </a:xfrm>
          <a:solidFill>
            <a:srgbClr val="FF7900"/>
          </a:solidFill>
        </p:grpSpPr>
        <p:sp>
          <p:nvSpPr>
            <p:cNvPr id="333" name="ZoneTexte 332"/>
            <p:cNvSpPr txBox="1"/>
            <p:nvPr/>
          </p:nvSpPr>
          <p:spPr>
            <a:xfrm>
              <a:off x="3269772" y="1779662"/>
              <a:ext cx="52257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Upstream</a:t>
              </a:r>
              <a:r>
                <a:rPr lang="fr-FR" sz="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</a:t>
              </a:r>
              <a:endParaRPr lang="fr-FR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4" name="Groupe 403"/>
            <p:cNvGrpSpPr/>
            <p:nvPr/>
          </p:nvGrpSpPr>
          <p:grpSpPr>
            <a:xfrm>
              <a:off x="3022878" y="1865041"/>
              <a:ext cx="112443" cy="106669"/>
              <a:chOff x="3520042" y="3466134"/>
              <a:chExt cx="142216" cy="169029"/>
            </a:xfrm>
            <a:grpFill/>
          </p:grpSpPr>
          <p:sp>
            <p:nvSpPr>
              <p:cNvPr id="406" name="Rectangle 405"/>
              <p:cNvSpPr/>
              <p:nvPr/>
            </p:nvSpPr>
            <p:spPr>
              <a:xfrm rot="20096326">
                <a:off x="3591210" y="3513792"/>
                <a:ext cx="71048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3537351" y="3589444"/>
                <a:ext cx="71048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>
              <a:xfrm rot="2583393">
                <a:off x="3520042" y="3466134"/>
                <a:ext cx="71048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3" name="Freeform 17"/>
          <p:cNvSpPr>
            <a:spLocks noEditPoints="1"/>
          </p:cNvSpPr>
          <p:nvPr/>
        </p:nvSpPr>
        <p:spPr bwMode="auto">
          <a:xfrm>
            <a:off x="3603869" y="1203598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6" name="Freeform 26"/>
          <p:cNvSpPr>
            <a:spLocks noChangeAspect="1" noEditPoints="1"/>
          </p:cNvSpPr>
          <p:nvPr/>
        </p:nvSpPr>
        <p:spPr bwMode="auto">
          <a:xfrm>
            <a:off x="7668344" y="2354201"/>
            <a:ext cx="407222" cy="361565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672001" y="3459818"/>
            <a:ext cx="5443044" cy="150133"/>
            <a:chOff x="1415996" y="3459818"/>
            <a:chExt cx="5443044" cy="150133"/>
          </a:xfrm>
        </p:grpSpPr>
        <p:grpSp>
          <p:nvGrpSpPr>
            <p:cNvPr id="413" name="Groupe 412"/>
            <p:cNvGrpSpPr/>
            <p:nvPr/>
          </p:nvGrpSpPr>
          <p:grpSpPr>
            <a:xfrm rot="10800000">
              <a:off x="5816797" y="3460205"/>
              <a:ext cx="279392" cy="137433"/>
              <a:chOff x="3638816" y="1135976"/>
              <a:chExt cx="821509" cy="360545"/>
            </a:xfrm>
          </p:grpSpPr>
          <p:sp>
            <p:nvSpPr>
              <p:cNvPr id="432" name="Rectangle 431"/>
              <p:cNvSpPr/>
              <p:nvPr/>
            </p:nvSpPr>
            <p:spPr bwMode="auto">
              <a:xfrm>
                <a:off x="3744944" y="1136484"/>
                <a:ext cx="715381" cy="36003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prstDash val="dash"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638816" y="1135976"/>
                <a:ext cx="108011" cy="3600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4" name="Groupe 413"/>
            <p:cNvGrpSpPr/>
            <p:nvPr/>
          </p:nvGrpSpPr>
          <p:grpSpPr>
            <a:xfrm rot="10800000">
              <a:off x="4965853" y="3460205"/>
              <a:ext cx="279392" cy="137433"/>
              <a:chOff x="4773066" y="1135976"/>
              <a:chExt cx="821509" cy="360545"/>
            </a:xfrm>
          </p:grpSpPr>
          <p:sp>
            <p:nvSpPr>
              <p:cNvPr id="430" name="Rectangle 429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5" name="Groupe 414"/>
            <p:cNvGrpSpPr/>
            <p:nvPr/>
          </p:nvGrpSpPr>
          <p:grpSpPr>
            <a:xfrm rot="10800000">
              <a:off x="3130326" y="3460012"/>
              <a:ext cx="279392" cy="137433"/>
              <a:chOff x="4773066" y="1135976"/>
              <a:chExt cx="821509" cy="360545"/>
            </a:xfrm>
          </p:grpSpPr>
          <p:sp>
            <p:nvSpPr>
              <p:cNvPr id="428" name="Rectangle 427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6" name="Groupe 415"/>
            <p:cNvGrpSpPr/>
            <p:nvPr/>
          </p:nvGrpSpPr>
          <p:grpSpPr>
            <a:xfrm rot="10800000">
              <a:off x="2505068" y="3460012"/>
              <a:ext cx="279392" cy="137433"/>
              <a:chOff x="4773066" y="1135976"/>
              <a:chExt cx="821509" cy="360545"/>
            </a:xfrm>
          </p:grpSpPr>
          <p:sp>
            <p:nvSpPr>
              <p:cNvPr id="426" name="Rectangle 425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7" name="Groupe 416"/>
            <p:cNvGrpSpPr/>
            <p:nvPr/>
          </p:nvGrpSpPr>
          <p:grpSpPr>
            <a:xfrm rot="10800000">
              <a:off x="3420055" y="3460413"/>
              <a:ext cx="279392" cy="137433"/>
              <a:chOff x="4773066" y="1135976"/>
              <a:chExt cx="821509" cy="360545"/>
            </a:xfrm>
          </p:grpSpPr>
          <p:sp>
            <p:nvSpPr>
              <p:cNvPr id="424" name="Rectangle 423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8" name="Groupe 417"/>
            <p:cNvGrpSpPr/>
            <p:nvPr/>
          </p:nvGrpSpPr>
          <p:grpSpPr>
            <a:xfrm rot="10800000">
              <a:off x="1415996" y="3459818"/>
              <a:ext cx="279392" cy="137433"/>
              <a:chOff x="4773066" y="1135976"/>
              <a:chExt cx="821509" cy="360545"/>
            </a:xfrm>
          </p:grpSpPr>
          <p:sp>
            <p:nvSpPr>
              <p:cNvPr id="422" name="Rectangle 421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9" name="Groupe 418"/>
            <p:cNvGrpSpPr/>
            <p:nvPr/>
          </p:nvGrpSpPr>
          <p:grpSpPr>
            <a:xfrm rot="10800000">
              <a:off x="1723722" y="3464852"/>
              <a:ext cx="279392" cy="137433"/>
              <a:chOff x="4773066" y="1135976"/>
              <a:chExt cx="821509" cy="360545"/>
            </a:xfrm>
          </p:grpSpPr>
          <p:sp>
            <p:nvSpPr>
              <p:cNvPr id="420" name="Rectangle 419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142" name="Groupe 141"/>
            <p:cNvGrpSpPr/>
            <p:nvPr/>
          </p:nvGrpSpPr>
          <p:grpSpPr>
            <a:xfrm rot="10800000">
              <a:off x="6579648" y="3472518"/>
              <a:ext cx="279392" cy="137433"/>
              <a:chOff x="4773066" y="1135976"/>
              <a:chExt cx="821509" cy="360545"/>
            </a:xfrm>
          </p:grpSpPr>
          <p:sp>
            <p:nvSpPr>
              <p:cNvPr id="143" name="Rectangle 142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147" name="Rectangle 146"/>
          <p:cNvSpPr/>
          <p:nvPr/>
        </p:nvSpPr>
        <p:spPr>
          <a:xfrm>
            <a:off x="1533560" y="4146634"/>
            <a:ext cx="6062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Upstream Loss exposed via 1 bit in clear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251941" y="2088599"/>
            <a:ext cx="1689146" cy="195119"/>
            <a:chOff x="3995936" y="2088599"/>
            <a:chExt cx="1689146" cy="195119"/>
          </a:xfrm>
        </p:grpSpPr>
        <p:sp>
          <p:nvSpPr>
            <p:cNvPr id="151" name="ZoneTexte 150"/>
            <p:cNvSpPr txBox="1"/>
            <p:nvPr/>
          </p:nvSpPr>
          <p:spPr>
            <a:xfrm>
              <a:off x="4610889" y="2088599"/>
              <a:ext cx="487313" cy="12311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fr-FR" sz="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packets</a:t>
              </a:r>
              <a:endParaRPr lang="fr-FR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2" name="Connecteur droit avec flèche 151"/>
            <p:cNvCxnSpPr/>
            <p:nvPr/>
          </p:nvCxnSpPr>
          <p:spPr>
            <a:xfrm>
              <a:off x="3995936" y="2283718"/>
              <a:ext cx="1689146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stealth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6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359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spc="0" dirty="0">
                <a:solidFill>
                  <a:srgbClr val="FF7900"/>
                </a:solidFill>
                <a:latin typeface="Helvetica 75 Bold"/>
                <a:ea typeface="+mn-ea"/>
                <a:cs typeface="+mn-cs"/>
              </a:rPr>
              <a:t>The </a:t>
            </a:r>
            <a:r>
              <a:rPr lang="fr-FR" sz="3200" spc="0" dirty="0" err="1">
                <a:solidFill>
                  <a:srgbClr val="FF7900"/>
                </a:solidFill>
                <a:latin typeface="Helvetica 75 Bold"/>
                <a:ea typeface="+mn-ea"/>
                <a:cs typeface="+mn-cs"/>
              </a:rPr>
              <a:t>loss</a:t>
            </a:r>
            <a:r>
              <a:rPr lang="fr-FR" sz="3200" spc="0" dirty="0">
                <a:solidFill>
                  <a:srgbClr val="FF7900"/>
                </a:solidFill>
                <a:latin typeface="Helvetica 75 Bold"/>
                <a:ea typeface="+mn-ea"/>
                <a:cs typeface="+mn-cs"/>
              </a:rPr>
              <a:t> bits </a:t>
            </a:r>
            <a:r>
              <a:rPr lang="fr-FR" sz="3200" spc="0" dirty="0" err="1">
                <a:solidFill>
                  <a:srgbClr val="FF7900"/>
                </a:solidFill>
                <a:latin typeface="Helvetica 75 Bold"/>
                <a:ea typeface="+mn-ea"/>
                <a:cs typeface="+mn-cs"/>
              </a:rPr>
              <a:t>proposal</a:t>
            </a:r>
            <a:r>
              <a:rPr lang="fr-FR" sz="3200" spc="0" dirty="0">
                <a:solidFill>
                  <a:srgbClr val="FF7900"/>
                </a:solidFill>
                <a:latin typeface="Helvetica 75 Bold"/>
                <a:ea typeface="+mn-ea"/>
                <a:cs typeface="+mn-cs"/>
              </a:rPr>
              <a:t> </a:t>
            </a:r>
            <a:r>
              <a:rPr lang="fr-FR" sz="3200" spc="0" dirty="0" smtClean="0">
                <a:solidFill>
                  <a:srgbClr val="FF7900"/>
                </a:solidFill>
                <a:latin typeface="Helvetica 75 Bold"/>
                <a:ea typeface="+mn-ea"/>
                <a:cs typeface="+mn-cs"/>
              </a:rPr>
              <a:t>(2)</a:t>
            </a:r>
            <a:endParaRPr lang="fr-FR" sz="3200" spc="0" dirty="0">
              <a:solidFill>
                <a:srgbClr val="FF7900"/>
              </a:solidFill>
              <a:latin typeface="Helvetica 75 Bold"/>
              <a:ea typeface="+mn-ea"/>
              <a:cs typeface="+mn-cs"/>
            </a:endParaRPr>
          </a:p>
        </p:txBody>
      </p: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31" name="Groupe 130"/>
          <p:cNvGrpSpPr/>
          <p:nvPr/>
        </p:nvGrpSpPr>
        <p:grpSpPr>
          <a:xfrm>
            <a:off x="1403584" y="1730286"/>
            <a:ext cx="309958" cy="144087"/>
            <a:chOff x="4773066" y="1135976"/>
            <a:chExt cx="821509" cy="360545"/>
          </a:xfrm>
        </p:grpSpPr>
        <p:sp>
          <p:nvSpPr>
            <p:cNvPr id="258" name="Rectangle 257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40" name="Groupe 139"/>
          <p:cNvGrpSpPr/>
          <p:nvPr/>
        </p:nvGrpSpPr>
        <p:grpSpPr>
          <a:xfrm>
            <a:off x="1718668" y="1730286"/>
            <a:ext cx="309958" cy="144087"/>
            <a:chOff x="4773066" y="1135976"/>
            <a:chExt cx="821509" cy="360545"/>
          </a:xfrm>
        </p:grpSpPr>
        <p:sp>
          <p:nvSpPr>
            <p:cNvPr id="254" name="Rectangle 253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41" name="Groupe 140"/>
          <p:cNvGrpSpPr/>
          <p:nvPr/>
        </p:nvGrpSpPr>
        <p:grpSpPr>
          <a:xfrm>
            <a:off x="2097247" y="1730286"/>
            <a:ext cx="309958" cy="144087"/>
            <a:chOff x="4773066" y="1135976"/>
            <a:chExt cx="821509" cy="360545"/>
          </a:xfrm>
        </p:grpSpPr>
        <p:sp>
          <p:nvSpPr>
            <p:cNvPr id="252" name="Rectangle 251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45" name="Groupe 144"/>
          <p:cNvGrpSpPr/>
          <p:nvPr/>
        </p:nvGrpSpPr>
        <p:grpSpPr>
          <a:xfrm>
            <a:off x="2422221" y="1730286"/>
            <a:ext cx="309958" cy="144087"/>
            <a:chOff x="4773066" y="1135976"/>
            <a:chExt cx="821509" cy="360545"/>
          </a:xfrm>
        </p:grpSpPr>
        <p:sp>
          <p:nvSpPr>
            <p:cNvPr id="241" name="Rectangle 240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49" name="Groupe 148"/>
          <p:cNvGrpSpPr/>
          <p:nvPr/>
        </p:nvGrpSpPr>
        <p:grpSpPr>
          <a:xfrm>
            <a:off x="2792898" y="1730286"/>
            <a:ext cx="309958" cy="144087"/>
            <a:chOff x="4773066" y="1135976"/>
            <a:chExt cx="821509" cy="360545"/>
          </a:xfrm>
        </p:grpSpPr>
        <p:sp>
          <p:nvSpPr>
            <p:cNvPr id="227" name="Rectangle 226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bg2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3170514" y="1730286"/>
            <a:ext cx="309958" cy="144087"/>
            <a:chOff x="4773066" y="1135976"/>
            <a:chExt cx="821509" cy="360545"/>
          </a:xfrm>
        </p:grpSpPr>
        <p:sp>
          <p:nvSpPr>
            <p:cNvPr id="225" name="Rectangle 224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bg2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3480473" y="1730286"/>
            <a:ext cx="309958" cy="144087"/>
            <a:chOff x="4773066" y="1135976"/>
            <a:chExt cx="821509" cy="360545"/>
          </a:xfrm>
        </p:grpSpPr>
        <p:sp>
          <p:nvSpPr>
            <p:cNvPr id="223" name="Rectangle 222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bg2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64" name="Groupe 163"/>
          <p:cNvGrpSpPr/>
          <p:nvPr/>
        </p:nvGrpSpPr>
        <p:grpSpPr>
          <a:xfrm>
            <a:off x="1572236" y="1990091"/>
            <a:ext cx="4467102" cy="286902"/>
            <a:chOff x="4993517" y="2001921"/>
            <a:chExt cx="3407345" cy="104834"/>
          </a:xfrm>
        </p:grpSpPr>
        <p:cxnSp>
          <p:nvCxnSpPr>
            <p:cNvPr id="220" name="Connecteur en angle 219"/>
            <p:cNvCxnSpPr/>
            <p:nvPr/>
          </p:nvCxnSpPr>
          <p:spPr>
            <a:xfrm>
              <a:off x="6414577" y="2001922"/>
              <a:ext cx="1116409" cy="104833"/>
            </a:xfrm>
            <a:prstGeom prst="bentConnector3">
              <a:avLst>
                <a:gd name="adj1" fmla="val 33943"/>
              </a:avLst>
            </a:prstGeom>
            <a:ln>
              <a:solidFill>
                <a:srgbClr val="EEEEE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Connecteur en angle 220"/>
            <p:cNvCxnSpPr/>
            <p:nvPr/>
          </p:nvCxnSpPr>
          <p:spPr>
            <a:xfrm rot="10800000" flipV="1">
              <a:off x="4993517" y="2001921"/>
              <a:ext cx="1421243" cy="104833"/>
            </a:xfrm>
            <a:prstGeom prst="bentConnector3">
              <a:avLst>
                <a:gd name="adj1" fmla="val 35266"/>
              </a:avLst>
            </a:prstGeom>
            <a:ln>
              <a:solidFill>
                <a:srgbClr val="EEEEE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Connecteur en angle 221"/>
            <p:cNvCxnSpPr/>
            <p:nvPr/>
          </p:nvCxnSpPr>
          <p:spPr>
            <a:xfrm rot="10800000" flipV="1">
              <a:off x="7533044" y="2006095"/>
              <a:ext cx="867818" cy="100660"/>
            </a:xfrm>
            <a:prstGeom prst="bentConnector3">
              <a:avLst>
                <a:gd name="adj1" fmla="val 22094"/>
              </a:avLst>
            </a:prstGeom>
            <a:ln>
              <a:solidFill>
                <a:srgbClr val="EEEEE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5" name="Groupe 164"/>
          <p:cNvGrpSpPr/>
          <p:nvPr/>
        </p:nvGrpSpPr>
        <p:grpSpPr>
          <a:xfrm>
            <a:off x="4271092" y="1730488"/>
            <a:ext cx="309958" cy="144087"/>
            <a:chOff x="4773066" y="1135976"/>
            <a:chExt cx="821509" cy="360545"/>
          </a:xfrm>
        </p:grpSpPr>
        <p:sp>
          <p:nvSpPr>
            <p:cNvPr id="218" name="Rectangle 217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74" name="Groupe 173"/>
          <p:cNvGrpSpPr/>
          <p:nvPr/>
        </p:nvGrpSpPr>
        <p:grpSpPr>
          <a:xfrm>
            <a:off x="4680979" y="1730488"/>
            <a:ext cx="309958" cy="144087"/>
            <a:chOff x="4773066" y="1135976"/>
            <a:chExt cx="821509" cy="360545"/>
          </a:xfrm>
        </p:grpSpPr>
        <p:sp>
          <p:nvSpPr>
            <p:cNvPr id="216" name="Rectangle 215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75" name="Groupe 174"/>
          <p:cNvGrpSpPr/>
          <p:nvPr/>
        </p:nvGrpSpPr>
        <p:grpSpPr>
          <a:xfrm>
            <a:off x="5364088" y="1730488"/>
            <a:ext cx="309958" cy="144087"/>
            <a:chOff x="4773066" y="1135976"/>
            <a:chExt cx="821509" cy="360545"/>
          </a:xfrm>
        </p:grpSpPr>
        <p:sp>
          <p:nvSpPr>
            <p:cNvPr id="214" name="Rectangle 213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76" name="Groupe 175"/>
          <p:cNvGrpSpPr/>
          <p:nvPr/>
        </p:nvGrpSpPr>
        <p:grpSpPr>
          <a:xfrm>
            <a:off x="3949665" y="1730068"/>
            <a:ext cx="309958" cy="144087"/>
            <a:chOff x="4773066" y="1135976"/>
            <a:chExt cx="821509" cy="360545"/>
          </a:xfrm>
        </p:grpSpPr>
        <p:sp>
          <p:nvSpPr>
            <p:cNvPr id="212" name="Rectangle 211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84" name="Groupe 183"/>
          <p:cNvGrpSpPr/>
          <p:nvPr/>
        </p:nvGrpSpPr>
        <p:grpSpPr>
          <a:xfrm>
            <a:off x="5806716" y="1730691"/>
            <a:ext cx="309958" cy="144087"/>
            <a:chOff x="4773066" y="1135976"/>
            <a:chExt cx="821509" cy="360545"/>
          </a:xfrm>
        </p:grpSpPr>
        <p:sp>
          <p:nvSpPr>
            <p:cNvPr id="210" name="Rectangle 209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bg2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90" name="Groupe 189"/>
          <p:cNvGrpSpPr/>
          <p:nvPr/>
        </p:nvGrpSpPr>
        <p:grpSpPr>
          <a:xfrm>
            <a:off x="6172608" y="1730691"/>
            <a:ext cx="309958" cy="144087"/>
            <a:chOff x="4773066" y="1135976"/>
            <a:chExt cx="821509" cy="360545"/>
          </a:xfrm>
        </p:grpSpPr>
        <p:sp>
          <p:nvSpPr>
            <p:cNvPr id="208" name="Rectangle 207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bg2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91" name="Groupe 190"/>
          <p:cNvGrpSpPr/>
          <p:nvPr/>
        </p:nvGrpSpPr>
        <p:grpSpPr>
          <a:xfrm>
            <a:off x="6494290" y="1730691"/>
            <a:ext cx="309958" cy="144087"/>
            <a:chOff x="4773066" y="1135976"/>
            <a:chExt cx="821509" cy="360545"/>
          </a:xfrm>
        </p:grpSpPr>
        <p:sp>
          <p:nvSpPr>
            <p:cNvPr id="206" name="Rectangle 205"/>
            <p:cNvSpPr/>
            <p:nvPr/>
          </p:nvSpPr>
          <p:spPr bwMode="auto">
            <a:xfrm>
              <a:off x="4879194" y="1136482"/>
              <a:ext cx="715381" cy="36003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773066" y="1135976"/>
              <a:ext cx="108012" cy="360000"/>
            </a:xfrm>
            <a:prstGeom prst="rect">
              <a:avLst/>
            </a:prstGeom>
            <a:solidFill>
              <a:schemeClr val="bg2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cxnSp>
        <p:nvCxnSpPr>
          <p:cNvPr id="192" name="Connecteur droit 191"/>
          <p:cNvCxnSpPr/>
          <p:nvPr/>
        </p:nvCxnSpPr>
        <p:spPr>
          <a:xfrm>
            <a:off x="2768456" y="2000566"/>
            <a:ext cx="1181209" cy="9354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>
          <a:xfrm flipV="1">
            <a:off x="3949280" y="2263016"/>
            <a:ext cx="1846856" cy="2107"/>
          </a:xfrm>
          <a:prstGeom prst="line">
            <a:avLst/>
          </a:prstGeom>
          <a:ln>
            <a:solidFill>
              <a:schemeClr val="accent3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>
            <a:off x="1403584" y="2269407"/>
            <a:ext cx="1375587" cy="0"/>
          </a:xfrm>
          <a:prstGeom prst="line">
            <a:avLst/>
          </a:prstGeom>
          <a:ln>
            <a:solidFill>
              <a:schemeClr val="accent3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8" name="Connecteur droit 197"/>
          <p:cNvCxnSpPr/>
          <p:nvPr/>
        </p:nvCxnSpPr>
        <p:spPr>
          <a:xfrm>
            <a:off x="5796136" y="2009646"/>
            <a:ext cx="1083913" cy="248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7" name="Rectangle à coins arrondis 286"/>
          <p:cNvSpPr/>
          <p:nvPr/>
        </p:nvSpPr>
        <p:spPr>
          <a:xfrm>
            <a:off x="242318" y="915566"/>
            <a:ext cx="8578154" cy="3922311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325" name="Freeform 21"/>
          <p:cNvSpPr>
            <a:spLocks noChangeAspect="1" noEditPoints="1"/>
          </p:cNvSpPr>
          <p:nvPr/>
        </p:nvSpPr>
        <p:spPr bwMode="auto">
          <a:xfrm>
            <a:off x="725669" y="2485431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33" name="ZoneTexte 332"/>
          <p:cNvSpPr txBox="1"/>
          <p:nvPr/>
        </p:nvSpPr>
        <p:spPr>
          <a:xfrm>
            <a:off x="3269772" y="2293372"/>
            <a:ext cx="506549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8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fr-FR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lang="fr-FR" sz="8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1" name="Groupe 400"/>
          <p:cNvGrpSpPr/>
          <p:nvPr/>
        </p:nvGrpSpPr>
        <p:grpSpPr>
          <a:xfrm flipH="1" flipV="1">
            <a:off x="749458" y="1477320"/>
            <a:ext cx="563350" cy="2577870"/>
            <a:chOff x="7882823" y="1073724"/>
            <a:chExt cx="490120" cy="1129178"/>
          </a:xfrm>
          <a:solidFill>
            <a:schemeClr val="bg1">
              <a:lumMod val="85000"/>
            </a:schemeClr>
          </a:solidFill>
        </p:grpSpPr>
        <p:sp>
          <p:nvSpPr>
            <p:cNvPr id="402" name="Virage 401"/>
            <p:cNvSpPr/>
            <p:nvPr/>
          </p:nvSpPr>
          <p:spPr>
            <a:xfrm flipH="1">
              <a:off x="7882823" y="1073724"/>
              <a:ext cx="471127" cy="331846"/>
            </a:xfrm>
            <a:prstGeom prst="bentArrow">
              <a:avLst>
                <a:gd name="adj1" fmla="val 34568"/>
                <a:gd name="adj2" fmla="val 26386"/>
                <a:gd name="adj3" fmla="val 30740"/>
                <a:gd name="adj4" fmla="val 60972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403" name="Virage 402"/>
            <p:cNvSpPr/>
            <p:nvPr/>
          </p:nvSpPr>
          <p:spPr>
            <a:xfrm rot="5400000" flipH="1">
              <a:off x="7999871" y="1829830"/>
              <a:ext cx="312647" cy="433497"/>
            </a:xfrm>
            <a:prstGeom prst="bentArrow">
              <a:avLst>
                <a:gd name="adj1" fmla="val 34568"/>
                <a:gd name="adj2" fmla="val 26386"/>
                <a:gd name="adj3" fmla="val 30740"/>
                <a:gd name="adj4" fmla="val 60972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806400" y="1333303"/>
            <a:ext cx="4232938" cy="288031"/>
            <a:chOff x="1979712" y="1203599"/>
            <a:chExt cx="3360401" cy="216022"/>
          </a:xfrm>
        </p:grpSpPr>
        <p:sp>
          <p:nvSpPr>
            <p:cNvPr id="400" name="Flèche gauche 399"/>
            <p:cNvSpPr/>
            <p:nvPr/>
          </p:nvSpPr>
          <p:spPr>
            <a:xfrm rot="10800000" flipH="1">
              <a:off x="1979712" y="1212816"/>
              <a:ext cx="699425" cy="206805"/>
            </a:xfrm>
            <a:prstGeom prst="leftArrow">
              <a:avLst>
                <a:gd name="adj1" fmla="val 59543"/>
                <a:gd name="adj2" fmla="val 50000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434" name="Flèche gauche 433"/>
            <p:cNvSpPr/>
            <p:nvPr/>
          </p:nvSpPr>
          <p:spPr>
            <a:xfrm rot="10800000" flipH="1">
              <a:off x="4586183" y="1203599"/>
              <a:ext cx="753930" cy="206805"/>
            </a:xfrm>
            <a:prstGeom prst="leftArrow">
              <a:avLst>
                <a:gd name="adj1" fmla="val 59543"/>
                <a:gd name="adj2" fmla="val 50000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435" name="Groupe 434"/>
          <p:cNvGrpSpPr/>
          <p:nvPr/>
        </p:nvGrpSpPr>
        <p:grpSpPr>
          <a:xfrm>
            <a:off x="2478641" y="3862801"/>
            <a:ext cx="4242381" cy="278814"/>
            <a:chOff x="1875126" y="4021128"/>
            <a:chExt cx="2748479" cy="206805"/>
          </a:xfrm>
        </p:grpSpPr>
        <p:sp>
          <p:nvSpPr>
            <p:cNvPr id="436" name="Flèche gauche 435"/>
            <p:cNvSpPr/>
            <p:nvPr/>
          </p:nvSpPr>
          <p:spPr>
            <a:xfrm rot="10800000">
              <a:off x="1875126" y="4021128"/>
              <a:ext cx="639508" cy="206805"/>
            </a:xfrm>
            <a:prstGeom prst="leftArrow">
              <a:avLst>
                <a:gd name="adj1" fmla="val 59543"/>
                <a:gd name="adj2" fmla="val 50000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437" name="Flèche gauche 436"/>
            <p:cNvSpPr/>
            <p:nvPr/>
          </p:nvSpPr>
          <p:spPr>
            <a:xfrm rot="10800000">
              <a:off x="3851920" y="4021128"/>
              <a:ext cx="771685" cy="206805"/>
            </a:xfrm>
            <a:prstGeom prst="leftArrow">
              <a:avLst>
                <a:gd name="adj1" fmla="val 59543"/>
                <a:gd name="adj2" fmla="val 50000"/>
              </a:avLst>
            </a:prstGeom>
            <a:solidFill>
              <a:srgbClr val="A885D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415996" y="3661531"/>
            <a:ext cx="5748292" cy="142467"/>
            <a:chOff x="1415996" y="3459818"/>
            <a:chExt cx="5748292" cy="142467"/>
          </a:xfrm>
        </p:grpSpPr>
        <p:grpSp>
          <p:nvGrpSpPr>
            <p:cNvPr id="413" name="Groupe 412"/>
            <p:cNvGrpSpPr/>
            <p:nvPr/>
          </p:nvGrpSpPr>
          <p:grpSpPr>
            <a:xfrm rot="10800000">
              <a:off x="5580112" y="3460205"/>
              <a:ext cx="279392" cy="137433"/>
              <a:chOff x="3638816" y="1135976"/>
              <a:chExt cx="821509" cy="360545"/>
            </a:xfrm>
          </p:grpSpPr>
          <p:sp>
            <p:nvSpPr>
              <p:cNvPr id="432" name="Rectangle 431"/>
              <p:cNvSpPr/>
              <p:nvPr/>
            </p:nvSpPr>
            <p:spPr bwMode="auto">
              <a:xfrm>
                <a:off x="3744944" y="1136484"/>
                <a:ext cx="715381" cy="36003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prstDash val="dash"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638816" y="1135976"/>
                <a:ext cx="108011" cy="3600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4" name="Groupe 413"/>
            <p:cNvGrpSpPr/>
            <p:nvPr/>
          </p:nvGrpSpPr>
          <p:grpSpPr>
            <a:xfrm rot="10800000">
              <a:off x="4965853" y="3460205"/>
              <a:ext cx="279392" cy="137433"/>
              <a:chOff x="4773066" y="1135976"/>
              <a:chExt cx="821509" cy="360545"/>
            </a:xfrm>
          </p:grpSpPr>
          <p:sp>
            <p:nvSpPr>
              <p:cNvPr id="430" name="Rectangle 429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5" name="Groupe 414"/>
            <p:cNvGrpSpPr/>
            <p:nvPr/>
          </p:nvGrpSpPr>
          <p:grpSpPr>
            <a:xfrm rot="10800000">
              <a:off x="3130326" y="3460012"/>
              <a:ext cx="279392" cy="137433"/>
              <a:chOff x="4773066" y="1135976"/>
              <a:chExt cx="821509" cy="360545"/>
            </a:xfrm>
          </p:grpSpPr>
          <p:sp>
            <p:nvSpPr>
              <p:cNvPr id="428" name="Rectangle 427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6" name="Groupe 415"/>
            <p:cNvGrpSpPr/>
            <p:nvPr/>
          </p:nvGrpSpPr>
          <p:grpSpPr>
            <a:xfrm rot="10800000">
              <a:off x="2505068" y="3460012"/>
              <a:ext cx="279392" cy="137433"/>
              <a:chOff x="4773066" y="1135976"/>
              <a:chExt cx="821509" cy="360545"/>
            </a:xfrm>
          </p:grpSpPr>
          <p:sp>
            <p:nvSpPr>
              <p:cNvPr id="426" name="Rectangle 425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7" name="Groupe 416"/>
            <p:cNvGrpSpPr/>
            <p:nvPr/>
          </p:nvGrpSpPr>
          <p:grpSpPr>
            <a:xfrm rot="10800000">
              <a:off x="6884896" y="3460413"/>
              <a:ext cx="279392" cy="137433"/>
              <a:chOff x="4773066" y="1135976"/>
              <a:chExt cx="821509" cy="360545"/>
            </a:xfrm>
          </p:grpSpPr>
          <p:sp>
            <p:nvSpPr>
              <p:cNvPr id="424" name="Rectangle 423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8" name="Groupe 417"/>
            <p:cNvGrpSpPr/>
            <p:nvPr/>
          </p:nvGrpSpPr>
          <p:grpSpPr>
            <a:xfrm rot="10800000">
              <a:off x="1415996" y="3459818"/>
              <a:ext cx="279392" cy="137433"/>
              <a:chOff x="4773066" y="1135976"/>
              <a:chExt cx="821509" cy="360545"/>
            </a:xfrm>
          </p:grpSpPr>
          <p:sp>
            <p:nvSpPr>
              <p:cNvPr id="422" name="Rectangle 421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19" name="Groupe 418"/>
            <p:cNvGrpSpPr/>
            <p:nvPr/>
          </p:nvGrpSpPr>
          <p:grpSpPr>
            <a:xfrm rot="10800000">
              <a:off x="1723722" y="3464852"/>
              <a:ext cx="279392" cy="137433"/>
              <a:chOff x="4773066" y="1135976"/>
              <a:chExt cx="821509" cy="360545"/>
            </a:xfrm>
          </p:grpSpPr>
          <p:sp>
            <p:nvSpPr>
              <p:cNvPr id="420" name="Rectangle 419"/>
              <p:cNvSpPr/>
              <p:nvPr/>
            </p:nvSpPr>
            <p:spPr bwMode="auto">
              <a:xfrm>
                <a:off x="4879194" y="1136482"/>
                <a:ext cx="715381" cy="36003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 bwMode="auto">
              <a:xfrm>
                <a:off x="4773066" y="1135976"/>
                <a:ext cx="108012" cy="3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444" name="Rectangle 443"/>
            <p:cNvSpPr/>
            <p:nvPr/>
          </p:nvSpPr>
          <p:spPr bwMode="auto">
            <a:xfrm rot="10800000">
              <a:off x="3792262" y="3475708"/>
              <a:ext cx="207916" cy="11784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45" name="Rectangle 444"/>
            <p:cNvSpPr/>
            <p:nvPr/>
          </p:nvSpPr>
          <p:spPr bwMode="auto">
            <a:xfrm rot="10800000">
              <a:off x="3997601" y="3475841"/>
              <a:ext cx="45719" cy="1178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cxnSp>
        <p:nvCxnSpPr>
          <p:cNvPr id="15" name="Connecteur droit 14"/>
          <p:cNvCxnSpPr/>
          <p:nvPr/>
        </p:nvCxnSpPr>
        <p:spPr>
          <a:xfrm flipV="1">
            <a:off x="7329404" y="2463333"/>
            <a:ext cx="154943" cy="805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7164288" y="2543013"/>
            <a:ext cx="764389" cy="734506"/>
            <a:chOff x="6997374" y="3203151"/>
            <a:chExt cx="488100" cy="504514"/>
          </a:xfrm>
        </p:grpSpPr>
        <p:pic>
          <p:nvPicPr>
            <p:cNvPr id="336" name="Shape 113"/>
            <p:cNvPicPr preferRelativeResize="0"/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90" t="6247" r="8195" b="1271"/>
            <a:stretch/>
          </p:blipFill>
          <p:spPr>
            <a:xfrm>
              <a:off x="6997374" y="3203151"/>
              <a:ext cx="454898" cy="4668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cxnSp>
          <p:nvCxnSpPr>
            <p:cNvPr id="554" name="Connecteur droit 553"/>
            <p:cNvCxnSpPr/>
            <p:nvPr/>
          </p:nvCxnSpPr>
          <p:spPr>
            <a:xfrm flipV="1">
              <a:off x="7297993" y="3587481"/>
              <a:ext cx="187481" cy="12018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3" name="Rectangle à coins arrondis 562"/>
          <p:cNvSpPr/>
          <p:nvPr/>
        </p:nvSpPr>
        <p:spPr>
          <a:xfrm>
            <a:off x="2857389" y="1477319"/>
            <a:ext cx="349744" cy="1424074"/>
          </a:xfrm>
          <a:prstGeom prst="roundRect">
            <a:avLst/>
          </a:prstGeom>
          <a:solidFill>
            <a:schemeClr val="tx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  </a:t>
            </a:r>
          </a:p>
        </p:txBody>
      </p:sp>
      <p:grpSp>
        <p:nvGrpSpPr>
          <p:cNvPr id="404" name="Groupe 403"/>
          <p:cNvGrpSpPr/>
          <p:nvPr/>
        </p:nvGrpSpPr>
        <p:grpSpPr>
          <a:xfrm>
            <a:off x="2986952" y="2378773"/>
            <a:ext cx="148376" cy="70955"/>
            <a:chOff x="3474595" y="3466134"/>
            <a:chExt cx="187663" cy="112435"/>
          </a:xfrm>
          <a:solidFill>
            <a:schemeClr val="accent3"/>
          </a:solidFill>
        </p:grpSpPr>
        <p:sp>
          <p:nvSpPr>
            <p:cNvPr id="406" name="Rectangle 405"/>
            <p:cNvSpPr/>
            <p:nvPr/>
          </p:nvSpPr>
          <p:spPr>
            <a:xfrm rot="20096326">
              <a:off x="3591210" y="3513792"/>
              <a:ext cx="710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 rot="20680775">
              <a:off x="3474595" y="3532850"/>
              <a:ext cx="710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 rot="2583393">
              <a:off x="3520042" y="3466134"/>
              <a:ext cx="710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73" name="Freeform 17"/>
          <p:cNvSpPr>
            <a:spLocks noEditPoints="1"/>
          </p:cNvSpPr>
          <p:nvPr/>
        </p:nvSpPr>
        <p:spPr bwMode="auto">
          <a:xfrm>
            <a:off x="3359533" y="1504394"/>
            <a:ext cx="241184" cy="243145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22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7509" r="5845" b="6601"/>
          <a:stretch/>
        </p:blipFill>
        <p:spPr bwMode="auto">
          <a:xfrm>
            <a:off x="7127554" y="1872731"/>
            <a:ext cx="691866" cy="46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Rectangle 133"/>
          <p:cNvSpPr/>
          <p:nvPr/>
        </p:nvSpPr>
        <p:spPr>
          <a:xfrm>
            <a:off x="1966380" y="4348347"/>
            <a:ext cx="5363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End-to-end Loss exposed via 1 bit in clear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6535043" y="1730909"/>
            <a:ext cx="40753" cy="143869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endParaRPr lang="fr-FR" sz="1200" dirty="0">
              <a:solidFill>
                <a:srgbClr val="FFB4E6">
                  <a:lumMod val="65000"/>
                  <a:lumOff val="3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5186" y1="5654" x2="15186" y2="5654"/>
                        <a14:backgroundMark x1="25687" y1="19063" x2="25687" y2="19063"/>
                        <a14:backgroundMark x1="79645" y1="71567" x2="79645" y2="71567"/>
                        <a14:backgroundMark x1="94992" y1="68013" x2="94992" y2="68013"/>
                        <a14:backgroundMark x1="24233" y1="98384" x2="24233" y2="9838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41" y="1345592"/>
            <a:ext cx="333563" cy="333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0" name="Title 1"/>
          <p:cNvSpPr txBox="1">
            <a:spLocks/>
          </p:cNvSpPr>
          <p:nvPr/>
        </p:nvSpPr>
        <p:spPr>
          <a:xfrm>
            <a:off x="7216669" y="4692767"/>
            <a:ext cx="1243763" cy="24093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 smtClean="0">
                <a:solidFill>
                  <a:srgbClr val="A885D8"/>
                </a:solidFill>
              </a:rPr>
              <a:t>Our </a:t>
            </a:r>
            <a:r>
              <a:rPr lang="fr-FR" sz="1400" dirty="0" err="1" smtClean="0">
                <a:solidFill>
                  <a:srgbClr val="A885D8"/>
                </a:solidFill>
              </a:rPr>
              <a:t>proposal</a:t>
            </a:r>
            <a:r>
              <a:rPr lang="fr-FR" sz="1400" dirty="0" smtClean="0">
                <a:solidFill>
                  <a:srgbClr val="A885D8"/>
                </a:solidFill>
              </a:rPr>
              <a:t> </a:t>
            </a:r>
            <a:endParaRPr lang="fr-FR" sz="1400" dirty="0">
              <a:solidFill>
                <a:srgbClr val="A885D8"/>
              </a:solidFill>
            </a:endParaRPr>
          </a:p>
        </p:txBody>
      </p:sp>
      <p:sp>
        <p:nvSpPr>
          <p:cNvPr id="151" name="Virage 150"/>
          <p:cNvSpPr/>
          <p:nvPr/>
        </p:nvSpPr>
        <p:spPr>
          <a:xfrm rot="16200000" flipV="1">
            <a:off x="7082203" y="3441944"/>
            <a:ext cx="844017" cy="555324"/>
          </a:xfrm>
          <a:prstGeom prst="bentArrow">
            <a:avLst>
              <a:gd name="adj1" fmla="val 30451"/>
              <a:gd name="adj2" fmla="val 26386"/>
              <a:gd name="adj3" fmla="val 30740"/>
              <a:gd name="adj4" fmla="val 60972"/>
            </a:avLst>
          </a:prstGeom>
          <a:solidFill>
            <a:srgbClr val="A885D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100">
              <a:solidFill>
                <a:srgbClr val="00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978891" y="2617736"/>
            <a:ext cx="853370" cy="246221"/>
            <a:chOff x="2978891" y="2416023"/>
            <a:chExt cx="853370" cy="246221"/>
          </a:xfrm>
        </p:grpSpPr>
        <p:grpSp>
          <p:nvGrpSpPr>
            <p:cNvPr id="4" name="Groupe 3"/>
            <p:cNvGrpSpPr/>
            <p:nvPr/>
          </p:nvGrpSpPr>
          <p:grpSpPr>
            <a:xfrm>
              <a:off x="2978891" y="2416023"/>
              <a:ext cx="853370" cy="246221"/>
              <a:chOff x="2978891" y="2416023"/>
              <a:chExt cx="853370" cy="246221"/>
            </a:xfrm>
          </p:grpSpPr>
          <p:grpSp>
            <p:nvGrpSpPr>
              <p:cNvPr id="135" name="Groupe 134"/>
              <p:cNvGrpSpPr/>
              <p:nvPr/>
            </p:nvGrpSpPr>
            <p:grpSpPr>
              <a:xfrm>
                <a:off x="2978891" y="2499742"/>
                <a:ext cx="148376" cy="76594"/>
                <a:chOff x="3474595" y="3513792"/>
                <a:chExt cx="187663" cy="121371"/>
              </a:xfrm>
              <a:solidFill>
                <a:schemeClr val="accent2"/>
              </a:solidFill>
            </p:grpSpPr>
            <p:sp>
              <p:nvSpPr>
                <p:cNvPr id="137" name="Rectangle 136"/>
                <p:cNvSpPr/>
                <p:nvPr/>
              </p:nvSpPr>
              <p:spPr>
                <a:xfrm rot="20096326">
                  <a:off x="3591210" y="3513792"/>
                  <a:ext cx="71048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3537351" y="3589444"/>
                  <a:ext cx="71048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 rot="20680775">
                  <a:off x="3474595" y="3532850"/>
                  <a:ext cx="71048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2" name="ZoneTexte 151"/>
              <p:cNvSpPr txBox="1"/>
              <p:nvPr/>
            </p:nvSpPr>
            <p:spPr>
              <a:xfrm>
                <a:off x="3251974" y="2416023"/>
                <a:ext cx="580287" cy="246221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800" b="1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End-to-end </a:t>
                </a:r>
                <a:br>
                  <a:rPr lang="fr-FR" sz="800" b="1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800" b="1" dirty="0" err="1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Loss</a:t>
                </a:r>
                <a:r>
                  <a:rPr lang="fr-FR" sz="800" b="1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 rot="888924">
              <a:off x="3012970" y="2462847"/>
              <a:ext cx="56174" cy="28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6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4"/>
          <p:cNvSpPr txBox="1">
            <a:spLocks/>
          </p:cNvSpPr>
          <p:nvPr/>
        </p:nvSpPr>
        <p:spPr>
          <a:xfrm>
            <a:off x="313200" y="268288"/>
            <a:ext cx="8723296" cy="7413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FF7900"/>
                </a:solidFill>
              </a:rPr>
              <a:t>The </a:t>
            </a:r>
            <a:r>
              <a:rPr lang="fr-FR" sz="3600" dirty="0" err="1" smtClean="0">
                <a:solidFill>
                  <a:srgbClr val="FF7900"/>
                </a:solidFill>
              </a:rPr>
              <a:t>Loss</a:t>
            </a:r>
            <a:r>
              <a:rPr lang="fr-FR" sz="3600" dirty="0" smtClean="0">
                <a:solidFill>
                  <a:srgbClr val="FF7900"/>
                </a:solidFill>
              </a:rPr>
              <a:t> Bits in the </a:t>
            </a:r>
            <a:r>
              <a:rPr lang="fr-FR" sz="3600" dirty="0" err="1" smtClean="0">
                <a:solidFill>
                  <a:srgbClr val="FF7900"/>
                </a:solidFill>
              </a:rPr>
              <a:t>wild</a:t>
            </a:r>
            <a:endParaRPr lang="fr-FR" sz="3600" dirty="0">
              <a:solidFill>
                <a:srgbClr val="FF7900"/>
              </a:solidFill>
            </a:endParaRPr>
          </a:p>
        </p:txBody>
      </p:sp>
      <p:sp>
        <p:nvSpPr>
          <p:cNvPr id="438" name="Content Placeholder 2"/>
          <p:cNvSpPr txBox="1">
            <a:spLocks/>
          </p:cNvSpPr>
          <p:nvPr/>
        </p:nvSpPr>
        <p:spPr>
          <a:xfrm>
            <a:off x="385208" y="915566"/>
            <a:ext cx="8291248" cy="23042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1800" dirty="0" smtClean="0">
                <a:solidFill>
                  <a:srgbClr val="FF7900"/>
                </a:solidFill>
              </a:rPr>
              <a:t>Field Trial with Akamai in 4 Orange affiliates</a:t>
            </a:r>
          </a:p>
          <a:p>
            <a:pPr lvl="2">
              <a:buClr>
                <a:srgbClr val="FF7900"/>
              </a:buClr>
            </a:pPr>
            <a:r>
              <a:rPr lang="en-US" dirty="0" smtClean="0">
                <a:solidFill>
                  <a:srgbClr val="FFFFFF"/>
                </a:solidFill>
              </a:rPr>
              <a:t>Akamai </a:t>
            </a:r>
            <a:r>
              <a:rPr lang="en-US" dirty="0">
                <a:solidFill>
                  <a:srgbClr val="FFFFFF"/>
                </a:solidFill>
              </a:rPr>
              <a:t>CDN servers with </a:t>
            </a:r>
            <a:r>
              <a:rPr lang="en-US" dirty="0" smtClean="0">
                <a:solidFill>
                  <a:srgbClr val="FFFFFF"/>
                </a:solidFill>
              </a:rPr>
              <a:t>loss bits implementation </a:t>
            </a:r>
          </a:p>
          <a:p>
            <a:pPr lvl="2">
              <a:buClr>
                <a:srgbClr val="FF7900"/>
              </a:buClr>
            </a:pPr>
            <a:r>
              <a:rPr lang="en-US" dirty="0" smtClean="0">
                <a:solidFill>
                  <a:srgbClr val="FFFFFF"/>
                </a:solidFill>
              </a:rPr>
              <a:t>Thousands of Orange real clients</a:t>
            </a:r>
          </a:p>
          <a:p>
            <a:pPr lvl="2">
              <a:buClr>
                <a:srgbClr val="FF7900"/>
              </a:buClr>
            </a:pPr>
            <a:r>
              <a:rPr lang="en-US" dirty="0" smtClean="0">
                <a:solidFill>
                  <a:srgbClr val="FFFFFF"/>
                </a:solidFill>
              </a:rPr>
              <a:t>Loss bits mechanism refined and validated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endParaRPr lang="en-US" dirty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endParaRPr lang="en-US" dirty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endParaRPr lang="en-US" dirty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endParaRPr lang="en-US" dirty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marL="0" lvl="2" indent="0">
              <a:buClr>
                <a:srgbClr val="FFFFFF"/>
              </a:buClr>
              <a:buSzPct val="25000"/>
              <a:buNone/>
            </a:pPr>
            <a:r>
              <a:rPr lang="en-US" sz="1800" dirty="0" smtClean="0">
                <a:solidFill>
                  <a:srgbClr val="FF7900"/>
                </a:solidFill>
              </a:rPr>
              <a:t>Additional </a:t>
            </a:r>
            <a:r>
              <a:rPr lang="en-US" sz="1800" dirty="0">
                <a:solidFill>
                  <a:srgbClr val="FF7900"/>
                </a:solidFill>
              </a:rPr>
              <a:t>validation by </a:t>
            </a:r>
            <a:r>
              <a:rPr lang="en-US" sz="1800" dirty="0" err="1">
                <a:solidFill>
                  <a:srgbClr val="FF7900"/>
                </a:solidFill>
              </a:rPr>
              <a:t>Satcom</a:t>
            </a:r>
            <a:r>
              <a:rPr lang="en-US" sz="1800" dirty="0">
                <a:solidFill>
                  <a:srgbClr val="FF7900"/>
                </a:solidFill>
              </a:rPr>
              <a:t> on Akamai servers and a satellite link</a:t>
            </a:r>
          </a:p>
          <a:p>
            <a:pPr lvl="2">
              <a:buClr>
                <a:srgbClr val="FF7900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3422526" y="3244738"/>
            <a:ext cx="2807086" cy="911188"/>
          </a:xfrm>
          <a:prstGeom prst="cloudCallout">
            <a:avLst>
              <a:gd name="adj1" fmla="val 40926"/>
              <a:gd name="adj2" fmla="val -625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8441" tIns="44222" rIns="88441" bIns="44222"/>
          <a:lstStyle/>
          <a:p>
            <a:pPr algn="ctr" ea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altLang="en-US" sz="12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Core network</a:t>
            </a: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 flipH="1">
            <a:off x="7447885" y="3291830"/>
            <a:ext cx="1367601" cy="796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8441" tIns="44222" rIns="88441" bIns="44222"/>
          <a:lstStyle/>
          <a:p>
            <a:pPr algn="ctr" ea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fr-FR" sz="12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fr-FR" sz="1200" b="1" dirty="0" smtClean="0">
                <a:solidFill>
                  <a:schemeClr val="bg1"/>
                </a:solidFill>
                <a:latin typeface="Arial" charset="0"/>
              </a:rPr>
              <a:t>Internet</a:t>
            </a:r>
            <a:endParaRPr lang="fr-FR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Freeform 21"/>
          <p:cNvSpPr>
            <a:spLocks noChangeAspect="1" noEditPoints="1"/>
          </p:cNvSpPr>
          <p:nvPr/>
        </p:nvSpPr>
        <p:spPr bwMode="auto">
          <a:xfrm>
            <a:off x="810548" y="3291830"/>
            <a:ext cx="521092" cy="681748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7168" name="Groupe 7167"/>
          <p:cNvGrpSpPr/>
          <p:nvPr/>
        </p:nvGrpSpPr>
        <p:grpSpPr>
          <a:xfrm>
            <a:off x="1387351" y="2852278"/>
            <a:ext cx="5063584" cy="223528"/>
            <a:chOff x="1387351" y="2754671"/>
            <a:chExt cx="5063584" cy="223528"/>
          </a:xfrm>
        </p:grpSpPr>
        <p:sp>
          <p:nvSpPr>
            <p:cNvPr id="39" name="Rectangle à coins arrondis 38"/>
            <p:cNvSpPr/>
            <p:nvPr/>
          </p:nvSpPr>
          <p:spPr>
            <a:xfrm flipH="1">
              <a:off x="1387351" y="2756883"/>
              <a:ext cx="1941369" cy="22131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FFFFFF"/>
                </a:solidFill>
                <a:latin typeface="Helvetica 55 Roman"/>
              </a:endParaRPr>
            </a:p>
          </p:txBody>
        </p:sp>
        <p:sp>
          <p:nvSpPr>
            <p:cNvPr id="40" name="Rectangle à coins arrondis 39"/>
            <p:cNvSpPr/>
            <p:nvPr/>
          </p:nvSpPr>
          <p:spPr>
            <a:xfrm flipH="1">
              <a:off x="4608854" y="2754671"/>
              <a:ext cx="1842081" cy="22352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41" name="Rectangle à coins arrondis 40"/>
            <p:cNvSpPr/>
            <p:nvPr/>
          </p:nvSpPr>
          <p:spPr>
            <a:xfrm flipH="1">
              <a:off x="3334003" y="2756883"/>
              <a:ext cx="1253768" cy="22131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24758"/>
            <a:ext cx="935680" cy="8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Freeform 122"/>
          <p:cNvSpPr>
            <a:spLocks noChangeAspect="1"/>
          </p:cNvSpPr>
          <p:nvPr/>
        </p:nvSpPr>
        <p:spPr bwMode="auto">
          <a:xfrm>
            <a:off x="5255109" y="2453628"/>
            <a:ext cx="469019" cy="313868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auto">
          <a:xfrm>
            <a:off x="1497941" y="3233487"/>
            <a:ext cx="1884768" cy="871903"/>
          </a:xfrm>
          <a:prstGeom prst="cloudCallout">
            <a:avLst>
              <a:gd name="adj1" fmla="val 40926"/>
              <a:gd name="adj2" fmla="val -6255"/>
            </a:avLst>
          </a:prstGeom>
          <a:solidFill>
            <a:srgbClr val="E15B09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8441" tIns="144000" rIns="88441" bIns="44222" anchor="ctr" anchorCtr="0"/>
          <a:lstStyle/>
          <a:p>
            <a:pPr marL="108000" algn="ctr" ea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200" b="1" dirty="0" err="1" smtClean="0">
                <a:solidFill>
                  <a:schemeClr val="bg1"/>
                </a:solidFill>
                <a:latin typeface="Arial" charset="0"/>
              </a:rPr>
              <a:t>Acces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 network</a:t>
            </a: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9902"/>
            <a:ext cx="1194839" cy="511566"/>
          </a:xfrm>
          <a:prstGeom prst="rect">
            <a:avLst/>
          </a:prstGeom>
        </p:spPr>
      </p:pic>
      <p:sp>
        <p:nvSpPr>
          <p:cNvPr id="55" name="Freeform 122"/>
          <p:cNvSpPr>
            <a:spLocks noChangeAspect="1"/>
          </p:cNvSpPr>
          <p:nvPr/>
        </p:nvSpPr>
        <p:spPr bwMode="auto">
          <a:xfrm>
            <a:off x="3886957" y="2453333"/>
            <a:ext cx="469019" cy="313868"/>
          </a:xfrm>
          <a:custGeom>
            <a:avLst/>
            <a:gdLst>
              <a:gd name="T0" fmla="*/ 1000 w 1000"/>
              <a:gd name="T1" fmla="*/ 87 h 867"/>
              <a:gd name="T2" fmla="*/ 914 w 1000"/>
              <a:gd name="T3" fmla="*/ 0 h 867"/>
              <a:gd name="T4" fmla="*/ 855 w 1000"/>
              <a:gd name="T5" fmla="*/ 24 h 867"/>
              <a:gd name="T6" fmla="*/ 855 w 1000"/>
              <a:gd name="T7" fmla="*/ 24 h 867"/>
              <a:gd name="T8" fmla="*/ 345 w 1000"/>
              <a:gd name="T9" fmla="*/ 520 h 867"/>
              <a:gd name="T10" fmla="*/ 177 w 1000"/>
              <a:gd name="T11" fmla="*/ 333 h 867"/>
              <a:gd name="T12" fmla="*/ 177 w 1000"/>
              <a:gd name="T13" fmla="*/ 333 h 867"/>
              <a:gd name="T14" fmla="*/ 121 w 1000"/>
              <a:gd name="T15" fmla="*/ 312 h 867"/>
              <a:gd name="T16" fmla="*/ 60 w 1000"/>
              <a:gd name="T17" fmla="*/ 338 h 867"/>
              <a:gd name="T18" fmla="*/ 25 w 1000"/>
              <a:gd name="T19" fmla="*/ 372 h 867"/>
              <a:gd name="T20" fmla="*/ 0 w 1000"/>
              <a:gd name="T21" fmla="*/ 434 h 867"/>
              <a:gd name="T22" fmla="*/ 19 w 1000"/>
              <a:gd name="T23" fmla="*/ 488 h 867"/>
              <a:gd name="T24" fmla="*/ 19 w 1000"/>
              <a:gd name="T25" fmla="*/ 488 h 867"/>
              <a:gd name="T26" fmla="*/ 295 w 1000"/>
              <a:gd name="T27" fmla="*/ 834 h 867"/>
              <a:gd name="T28" fmla="*/ 295 w 1000"/>
              <a:gd name="T29" fmla="*/ 834 h 867"/>
              <a:gd name="T30" fmla="*/ 362 w 1000"/>
              <a:gd name="T31" fmla="*/ 867 h 867"/>
              <a:gd name="T32" fmla="*/ 429 w 1000"/>
              <a:gd name="T33" fmla="*/ 834 h 867"/>
              <a:gd name="T34" fmla="*/ 429 w 1000"/>
              <a:gd name="T35" fmla="*/ 834 h 867"/>
              <a:gd name="T36" fmla="*/ 981 w 1000"/>
              <a:gd name="T37" fmla="*/ 141 h 867"/>
              <a:gd name="T38" fmla="*/ 981 w 1000"/>
              <a:gd name="T39" fmla="*/ 141 h 867"/>
              <a:gd name="T40" fmla="*/ 1000 w 1000"/>
              <a:gd name="T41" fmla="*/ 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0" h="867">
                <a:moveTo>
                  <a:pt x="1000" y="87"/>
                </a:moveTo>
                <a:cubicBezTo>
                  <a:pt x="1000" y="39"/>
                  <a:pt x="961" y="0"/>
                  <a:pt x="914" y="0"/>
                </a:cubicBezTo>
                <a:cubicBezTo>
                  <a:pt x="891" y="0"/>
                  <a:pt x="870" y="9"/>
                  <a:pt x="855" y="24"/>
                </a:cubicBezTo>
                <a:cubicBezTo>
                  <a:pt x="855" y="24"/>
                  <a:pt x="855" y="24"/>
                  <a:pt x="855" y="24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2" y="320"/>
                  <a:pt x="142" y="312"/>
                  <a:pt x="121" y="312"/>
                </a:cubicBezTo>
                <a:cubicBezTo>
                  <a:pt x="97" y="312"/>
                  <a:pt x="75" y="322"/>
                  <a:pt x="60" y="338"/>
                </a:cubicBezTo>
                <a:cubicBezTo>
                  <a:pt x="25" y="372"/>
                  <a:pt x="25" y="372"/>
                  <a:pt x="25" y="372"/>
                </a:cubicBezTo>
                <a:cubicBezTo>
                  <a:pt x="10" y="388"/>
                  <a:pt x="0" y="410"/>
                  <a:pt x="0" y="434"/>
                </a:cubicBezTo>
                <a:cubicBezTo>
                  <a:pt x="0" y="454"/>
                  <a:pt x="7" y="473"/>
                  <a:pt x="19" y="488"/>
                </a:cubicBezTo>
                <a:cubicBezTo>
                  <a:pt x="19" y="488"/>
                  <a:pt x="19" y="488"/>
                  <a:pt x="19" y="488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295" y="834"/>
                  <a:pt x="295" y="834"/>
                  <a:pt x="295" y="834"/>
                </a:cubicBezTo>
                <a:cubicBezTo>
                  <a:pt x="311" y="854"/>
                  <a:pt x="335" y="867"/>
                  <a:pt x="362" y="867"/>
                </a:cubicBezTo>
                <a:cubicBezTo>
                  <a:pt x="389" y="867"/>
                  <a:pt x="414" y="854"/>
                  <a:pt x="429" y="834"/>
                </a:cubicBezTo>
                <a:cubicBezTo>
                  <a:pt x="429" y="834"/>
                  <a:pt x="429" y="834"/>
                  <a:pt x="429" y="834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81" y="141"/>
                  <a:pt x="981" y="141"/>
                  <a:pt x="981" y="141"/>
                </a:cubicBezTo>
                <a:cubicBezTo>
                  <a:pt x="993" y="126"/>
                  <a:pt x="1000" y="107"/>
                  <a:pt x="1000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3" name="Freeform 17"/>
          <p:cNvSpPr>
            <a:spLocks noEditPoints="1"/>
          </p:cNvSpPr>
          <p:nvPr/>
        </p:nvSpPr>
        <p:spPr bwMode="auto">
          <a:xfrm rot="15434213" flipH="1">
            <a:off x="3198932" y="2451745"/>
            <a:ext cx="367554" cy="342157"/>
          </a:xfrm>
          <a:custGeom>
            <a:avLst/>
            <a:gdLst>
              <a:gd name="T0" fmla="*/ 2125 w 2151"/>
              <a:gd name="T1" fmla="*/ 1930 h 2151"/>
              <a:gd name="T2" fmla="*/ 1520 w 2151"/>
              <a:gd name="T3" fmla="*/ 1325 h 2151"/>
              <a:gd name="T4" fmla="*/ 1676 w 2151"/>
              <a:gd name="T5" fmla="*/ 838 h 2151"/>
              <a:gd name="T6" fmla="*/ 838 w 2151"/>
              <a:gd name="T7" fmla="*/ 0 h 2151"/>
              <a:gd name="T8" fmla="*/ 0 w 2151"/>
              <a:gd name="T9" fmla="*/ 838 h 2151"/>
              <a:gd name="T10" fmla="*/ 838 w 2151"/>
              <a:gd name="T11" fmla="*/ 1676 h 2151"/>
              <a:gd name="T12" fmla="*/ 1325 w 2151"/>
              <a:gd name="T13" fmla="*/ 1520 h 2151"/>
              <a:gd name="T14" fmla="*/ 1930 w 2151"/>
              <a:gd name="T15" fmla="*/ 2125 h 2151"/>
              <a:gd name="T16" fmla="*/ 2025 w 2151"/>
              <a:gd name="T17" fmla="*/ 2125 h 2151"/>
              <a:gd name="T18" fmla="*/ 2125 w 2151"/>
              <a:gd name="T19" fmla="*/ 2025 h 2151"/>
              <a:gd name="T20" fmla="*/ 2125 w 2151"/>
              <a:gd name="T21" fmla="*/ 1930 h 2151"/>
              <a:gd name="T22" fmla="*/ 838 w 2151"/>
              <a:gd name="T23" fmla="*/ 1408 h 2151"/>
              <a:gd name="T24" fmla="*/ 269 w 2151"/>
              <a:gd name="T25" fmla="*/ 838 h 2151"/>
              <a:gd name="T26" fmla="*/ 838 w 2151"/>
              <a:gd name="T27" fmla="*/ 269 h 2151"/>
              <a:gd name="T28" fmla="*/ 1408 w 2151"/>
              <a:gd name="T29" fmla="*/ 838 h 2151"/>
              <a:gd name="T30" fmla="*/ 838 w 2151"/>
              <a:gd name="T31" fmla="*/ 1408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51" h="2151">
                <a:moveTo>
                  <a:pt x="2125" y="1930"/>
                </a:moveTo>
                <a:cubicBezTo>
                  <a:pt x="1520" y="1325"/>
                  <a:pt x="1520" y="1325"/>
                  <a:pt x="1520" y="1325"/>
                </a:cubicBezTo>
                <a:cubicBezTo>
                  <a:pt x="1618" y="1187"/>
                  <a:pt x="1676" y="1020"/>
                  <a:pt x="1676" y="838"/>
                </a:cubicBezTo>
                <a:cubicBezTo>
                  <a:pt x="1676" y="376"/>
                  <a:pt x="1301" y="0"/>
                  <a:pt x="838" y="0"/>
                </a:cubicBezTo>
                <a:cubicBezTo>
                  <a:pt x="376" y="0"/>
                  <a:pt x="0" y="376"/>
                  <a:pt x="0" y="838"/>
                </a:cubicBezTo>
                <a:cubicBezTo>
                  <a:pt x="0" y="1301"/>
                  <a:pt x="376" y="1676"/>
                  <a:pt x="838" y="1676"/>
                </a:cubicBezTo>
                <a:cubicBezTo>
                  <a:pt x="1020" y="1676"/>
                  <a:pt x="1187" y="1618"/>
                  <a:pt x="1325" y="1520"/>
                </a:cubicBezTo>
                <a:cubicBezTo>
                  <a:pt x="1930" y="2125"/>
                  <a:pt x="1930" y="2125"/>
                  <a:pt x="1930" y="2125"/>
                </a:cubicBezTo>
                <a:cubicBezTo>
                  <a:pt x="1956" y="2151"/>
                  <a:pt x="1998" y="2151"/>
                  <a:pt x="2025" y="2125"/>
                </a:cubicBezTo>
                <a:cubicBezTo>
                  <a:pt x="2125" y="2025"/>
                  <a:pt x="2125" y="2025"/>
                  <a:pt x="2125" y="2025"/>
                </a:cubicBezTo>
                <a:cubicBezTo>
                  <a:pt x="2151" y="1998"/>
                  <a:pt x="2151" y="1956"/>
                  <a:pt x="2125" y="1930"/>
                </a:cubicBezTo>
                <a:close/>
                <a:moveTo>
                  <a:pt x="838" y="1408"/>
                </a:moveTo>
                <a:cubicBezTo>
                  <a:pt x="524" y="1408"/>
                  <a:pt x="269" y="1153"/>
                  <a:pt x="269" y="838"/>
                </a:cubicBezTo>
                <a:cubicBezTo>
                  <a:pt x="269" y="524"/>
                  <a:pt x="524" y="269"/>
                  <a:pt x="838" y="269"/>
                </a:cubicBezTo>
                <a:cubicBezTo>
                  <a:pt x="1153" y="269"/>
                  <a:pt x="1408" y="524"/>
                  <a:pt x="1408" y="838"/>
                </a:cubicBezTo>
                <a:cubicBezTo>
                  <a:pt x="1408" y="1153"/>
                  <a:pt x="1153" y="1408"/>
                  <a:pt x="838" y="1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4"/>
          <p:cNvSpPr txBox="1">
            <a:spLocks/>
          </p:cNvSpPr>
          <p:nvPr/>
        </p:nvSpPr>
        <p:spPr>
          <a:xfrm>
            <a:off x="313200" y="268288"/>
            <a:ext cx="8723296" cy="7413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FF7900"/>
                </a:solidFill>
              </a:rPr>
              <a:t>Wrap-up</a:t>
            </a:r>
            <a:endParaRPr lang="fr-FR" sz="3600" dirty="0">
              <a:solidFill>
                <a:srgbClr val="FF7900"/>
              </a:solidFill>
            </a:endParaRPr>
          </a:p>
        </p:txBody>
      </p:sp>
      <p:sp>
        <p:nvSpPr>
          <p:cNvPr id="438" name="Content Placeholder 2"/>
          <p:cNvSpPr txBox="1">
            <a:spLocks/>
          </p:cNvSpPr>
          <p:nvPr/>
        </p:nvSpPr>
        <p:spPr>
          <a:xfrm>
            <a:off x="385208" y="843558"/>
            <a:ext cx="8147232" cy="23042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FF7900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72536" y="1009650"/>
            <a:ext cx="8291248" cy="41044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FF7900"/>
              </a:buClr>
              <a:buNone/>
            </a:pPr>
            <a:r>
              <a:rPr lang="en-US" sz="1800" dirty="0" smtClean="0">
                <a:solidFill>
                  <a:srgbClr val="FF7900"/>
                </a:solidFill>
              </a:rPr>
              <a:t>Current Troubleshooting practices are threatened</a:t>
            </a:r>
            <a:endParaRPr lang="en-US" sz="1800" dirty="0">
              <a:solidFill>
                <a:srgbClr val="FF7900"/>
              </a:solidFill>
            </a:endParaRPr>
          </a:p>
          <a:p>
            <a:pPr lvl="2">
              <a:buClr>
                <a:srgbClr val="FF7900"/>
              </a:buClr>
            </a:pPr>
            <a:r>
              <a:rPr lang="en-US" sz="1600" dirty="0">
                <a:solidFill>
                  <a:schemeClr val="bg1"/>
                </a:solidFill>
              </a:rPr>
              <a:t>In case of bad customer experience with QUIC, no easy way to locate faulty segment and  prove actors’ </a:t>
            </a:r>
            <a:r>
              <a:rPr lang="en-US" sz="1600" dirty="0" smtClean="0">
                <a:solidFill>
                  <a:schemeClr val="bg1"/>
                </a:solidFill>
              </a:rPr>
              <a:t>responsibility</a:t>
            </a:r>
            <a:endParaRPr lang="en-US" sz="1600" dirty="0">
              <a:solidFill>
                <a:schemeClr val="bg1"/>
              </a:solidFill>
            </a:endParaRPr>
          </a:p>
          <a:p>
            <a:pPr marL="0" lvl="2" indent="0">
              <a:spcBef>
                <a:spcPts val="1200"/>
              </a:spcBef>
              <a:buClr>
                <a:srgbClr val="FF7900"/>
              </a:buClr>
              <a:buNone/>
            </a:pPr>
            <a:r>
              <a:rPr lang="en-US" sz="1800" dirty="0" smtClean="0">
                <a:solidFill>
                  <a:srgbClr val="FF7900"/>
                </a:solidFill>
              </a:rPr>
              <a:t>New balance of power within the IETF arena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Strong support from Akamai and CDN providers</a:t>
            </a: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Very few operators expressed interest : </a:t>
            </a:r>
            <a:r>
              <a:rPr lang="en-US" sz="1600" dirty="0" err="1" smtClean="0">
                <a:solidFill>
                  <a:schemeClr val="bg1"/>
                </a:solidFill>
              </a:rPr>
              <a:t>Satcom</a:t>
            </a:r>
            <a:r>
              <a:rPr lang="en-US" sz="1600" dirty="0" smtClean="0">
                <a:solidFill>
                  <a:schemeClr val="bg1"/>
                </a:solidFill>
              </a:rPr>
              <a:t>, Telecom Italia</a:t>
            </a: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Lukewarm support from Google, Microsoft, Apple</a:t>
            </a: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Fierce opposition from Facebook and Mozilla </a:t>
            </a:r>
          </a:p>
          <a:p>
            <a:pPr marL="0" lvl="2" indent="0">
              <a:spcBef>
                <a:spcPts val="1200"/>
              </a:spcBef>
              <a:buClr>
                <a:srgbClr val="FF7900"/>
              </a:buClr>
              <a:buNone/>
            </a:pPr>
            <a:r>
              <a:rPr lang="en-US" sz="1800" dirty="0">
                <a:solidFill>
                  <a:srgbClr val="FF7900"/>
                </a:solidFill>
              </a:rPr>
              <a:t>Wait… Is loss still critical?</a:t>
            </a:r>
          </a:p>
          <a:p>
            <a:pPr lvl="2">
              <a:buClr>
                <a:srgbClr val="FF7900"/>
              </a:buClr>
            </a:pPr>
            <a:r>
              <a:rPr lang="en-US" sz="1600" dirty="0">
                <a:solidFill>
                  <a:schemeClr val="bg1"/>
                </a:solidFill>
              </a:rPr>
              <a:t>BBR is quite robust to </a:t>
            </a:r>
            <a:r>
              <a:rPr lang="en-US" sz="1600" dirty="0" smtClean="0">
                <a:solidFill>
                  <a:schemeClr val="bg1"/>
                </a:solidFill>
              </a:rPr>
              <a:t>mild loss</a:t>
            </a: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Other </a:t>
            </a:r>
            <a:r>
              <a:rPr lang="en-US" sz="1600" dirty="0">
                <a:solidFill>
                  <a:schemeClr val="bg1"/>
                </a:solidFill>
              </a:rPr>
              <a:t>Loss sensitive </a:t>
            </a:r>
            <a:r>
              <a:rPr lang="en-US" sz="1600" dirty="0" smtClean="0">
                <a:solidFill>
                  <a:schemeClr val="bg1"/>
                </a:solidFill>
              </a:rPr>
              <a:t>services ?</a:t>
            </a: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Our mechanism is ultra light, energy </a:t>
            </a:r>
            <a:r>
              <a:rPr lang="en-US" sz="1600" dirty="0" err="1" smtClean="0">
                <a:solidFill>
                  <a:schemeClr val="bg1"/>
                </a:solidFill>
              </a:rPr>
              <a:t>efficienty</a:t>
            </a:r>
            <a:r>
              <a:rPr lang="en-US" sz="1600" dirty="0" smtClean="0">
                <a:solidFill>
                  <a:schemeClr val="bg1"/>
                </a:solidFill>
              </a:rPr>
              <a:t>, and still useful for strong loss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4"/>
          <p:cNvSpPr txBox="1">
            <a:spLocks/>
          </p:cNvSpPr>
          <p:nvPr/>
        </p:nvSpPr>
        <p:spPr>
          <a:xfrm>
            <a:off x="313200" y="268288"/>
            <a:ext cx="8723296" cy="7413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rgbClr val="FF7900"/>
                </a:solidFill>
              </a:rPr>
              <a:t>References</a:t>
            </a:r>
            <a:r>
              <a:rPr lang="fr-FR" sz="3600" dirty="0" smtClean="0">
                <a:solidFill>
                  <a:srgbClr val="FF7900"/>
                </a:solidFill>
              </a:rPr>
              <a:t>  </a:t>
            </a:r>
            <a:endParaRPr lang="fr-FR" sz="3600" dirty="0">
              <a:solidFill>
                <a:srgbClr val="FF7900"/>
              </a:solidFill>
            </a:endParaRPr>
          </a:p>
        </p:txBody>
      </p:sp>
      <p:sp>
        <p:nvSpPr>
          <p:cNvPr id="438" name="Content Placeholder 2"/>
          <p:cNvSpPr txBox="1">
            <a:spLocks/>
          </p:cNvSpPr>
          <p:nvPr/>
        </p:nvSpPr>
        <p:spPr>
          <a:xfrm>
            <a:off x="385208" y="843558"/>
            <a:ext cx="8147232" cy="23042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FF7900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58104" y="1009650"/>
            <a:ext cx="8246344" cy="36503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First draft </a:t>
            </a:r>
            <a:r>
              <a:rPr lang="en-US" sz="1600" dirty="0">
                <a:solidFill>
                  <a:srgbClr val="FFFFFF"/>
                </a:solidFill>
              </a:rPr>
              <a:t>presented at IETF 104 (</a:t>
            </a:r>
            <a:r>
              <a:rPr lang="en-US" sz="1600" dirty="0" smtClean="0">
                <a:solidFill>
                  <a:srgbClr val="FFFFFF"/>
                </a:solidFill>
              </a:rPr>
              <a:t>March </a:t>
            </a:r>
            <a:r>
              <a:rPr lang="en-US" sz="1600" dirty="0">
                <a:solidFill>
                  <a:srgbClr val="FFFFFF"/>
                </a:solidFill>
              </a:rPr>
              <a:t>2019)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  <a:hlinkClick r:id="rId2"/>
              </a:rPr>
              <a:t>https://datatracker.ietf.org/doc/draft-ferrieuxhamchaoui-quic-lossbits</a:t>
            </a:r>
            <a:endParaRPr lang="en-US" sz="1600" dirty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Orange-Akamai </a:t>
            </a:r>
            <a:r>
              <a:rPr lang="en-US" sz="1600" dirty="0">
                <a:solidFill>
                  <a:srgbClr val="FFFFFF"/>
                </a:solidFill>
              </a:rPr>
              <a:t>trial presented at IETF 105 (July 2019) </a:t>
            </a:r>
            <a:r>
              <a:rPr lang="en-US" sz="1600" dirty="0">
                <a:solidFill>
                  <a:srgbClr val="FFFFFF"/>
                </a:solidFill>
                <a:hlinkClick r:id="rId3"/>
              </a:rPr>
              <a:t>https://datatracker.ietf.org/meeting/105/materials/slides-105-maprg-packet-loss-signaling-for-encrypted-protocols-01</a:t>
            </a:r>
            <a:endParaRPr lang="en-US" sz="1600" dirty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r>
              <a:rPr lang="en-US" sz="1600" dirty="0" err="1">
                <a:solidFill>
                  <a:srgbClr val="FFFFFF"/>
                </a:solidFill>
              </a:rPr>
              <a:t>Akamai+lightspeed</a:t>
            </a:r>
            <a:r>
              <a:rPr lang="en-US" sz="1600" dirty="0">
                <a:solidFill>
                  <a:srgbClr val="FFFFFF"/>
                </a:solidFill>
              </a:rPr>
              <a:t> step-in at IETF </a:t>
            </a:r>
            <a:r>
              <a:rPr lang="en-US" sz="1600" dirty="0" smtClean="0">
                <a:solidFill>
                  <a:srgbClr val="FFFFFF"/>
                </a:solidFill>
              </a:rPr>
              <a:t>106 (November </a:t>
            </a:r>
            <a:r>
              <a:rPr lang="en-US" sz="1600" dirty="0">
                <a:solidFill>
                  <a:srgbClr val="FFFFFF"/>
                </a:solidFill>
              </a:rPr>
              <a:t>2019)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https://datatracker.ietf.org/doc/draft-ferrieuxhamchaoui-tsvwg-lossbits</a:t>
            </a:r>
            <a:r>
              <a:rPr lang="en-US" sz="1600" dirty="0" smtClean="0">
                <a:solidFill>
                  <a:srgbClr val="FFFFFF"/>
                </a:solidFill>
              </a:rPr>
              <a:t>/ </a:t>
            </a:r>
          </a:p>
          <a:p>
            <a:pPr lvl="2">
              <a:buClr>
                <a:srgbClr val="FF7900"/>
              </a:buClr>
            </a:pPr>
            <a:r>
              <a:rPr lang="en-US" sz="1600" dirty="0" err="1" smtClean="0">
                <a:solidFill>
                  <a:srgbClr val="FFFFFF"/>
                </a:solidFill>
              </a:rPr>
              <a:t>Satcom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trial presented at IETF 106 (November  2019)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  <a:hlinkClick r:id="rId4"/>
              </a:rPr>
              <a:t>https://datatracker.ietf.org/meeting/106/materials/slides-106-maprg-losses-in-satcom-systems-identification-and-impact</a:t>
            </a:r>
            <a:endParaRPr lang="en-US" sz="1600" dirty="0">
              <a:solidFill>
                <a:srgbClr val="FFFFFF"/>
              </a:solidFill>
            </a:endParaRP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Joint </a:t>
            </a:r>
            <a:r>
              <a:rPr lang="en-US" sz="1600" dirty="0">
                <a:solidFill>
                  <a:srgbClr val="FFFFFF"/>
                </a:solidFill>
              </a:rPr>
              <a:t>draft with Telecom Italia (mars 2020)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https://datatracker.ietf.org/doc/draft-mdt-ippm-explicit-flow-measurements/</a:t>
            </a:r>
          </a:p>
          <a:p>
            <a:pPr lvl="2">
              <a:buClr>
                <a:srgbClr val="FF7900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Independent evaluation from Ike </a:t>
            </a:r>
            <a:r>
              <a:rPr lang="en-US" sz="1600" dirty="0" err="1" smtClean="0">
                <a:solidFill>
                  <a:schemeClr val="bg1"/>
                </a:solidFill>
              </a:rPr>
              <a:t>Kunze</a:t>
            </a:r>
            <a:r>
              <a:rPr lang="en-US" sz="1600" dirty="0" smtClean="0">
                <a:solidFill>
                  <a:schemeClr val="bg1"/>
                </a:solidFill>
              </a:rPr>
              <a:t> et al. (Aachen university) </a:t>
            </a:r>
          </a:p>
          <a:p>
            <a:pPr marL="0" lvl="2" indent="0">
              <a:buClr>
                <a:srgbClr val="FF7900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L, Q, R, and T: which spin bit cousin is here to stay? </a:t>
            </a:r>
            <a:r>
              <a:rPr lang="en-US" sz="1600" dirty="0" smtClean="0">
                <a:solidFill>
                  <a:schemeClr val="bg1"/>
                </a:solidFill>
              </a:rPr>
              <a:t> (ANRW '21)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3"/>
          <p:cNvSpPr txBox="1">
            <a:spLocks/>
          </p:cNvSpPr>
          <p:nvPr/>
        </p:nvSpPr>
        <p:spPr>
          <a:xfrm>
            <a:off x="6858000" y="2571750"/>
            <a:ext cx="2286000" cy="257175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288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400" dirty="0" smtClean="0">
                <a:solidFill>
                  <a:srgbClr val="0070C0"/>
                </a:solidFill>
              </a:rPr>
              <a:t>HTTP/3 </a:t>
            </a:r>
            <a:endParaRPr lang="fr-FR" sz="2400" dirty="0" smtClean="0">
              <a:solidFill>
                <a:srgbClr val="0070C0"/>
              </a:solidFill>
            </a:endParaRPr>
          </a:p>
          <a:p>
            <a:pPr lvl="1"/>
            <a:endParaRPr lang="fr-FR" sz="2400" dirty="0">
              <a:solidFill>
                <a:srgbClr val="0070C0"/>
              </a:solidFill>
            </a:endParaRPr>
          </a:p>
          <a:p>
            <a:pPr lvl="1"/>
            <a:r>
              <a:rPr lang="fr-FR" sz="2400" dirty="0" smtClean="0">
                <a:solidFill>
                  <a:srgbClr val="FFFFFF"/>
                </a:solidFill>
              </a:rPr>
              <a:t>Standard </a:t>
            </a:r>
            <a:r>
              <a:rPr lang="fr-FR" sz="2400" dirty="0" smtClean="0">
                <a:solidFill>
                  <a:srgbClr val="FFFFFF"/>
                </a:solidFill>
              </a:rPr>
              <a:t>Transport Layer</a:t>
            </a:r>
            <a:endParaRPr lang="fr-FR" sz="2400" dirty="0">
              <a:solidFill>
                <a:srgbClr val="000000"/>
              </a:solidFill>
            </a:endParaRPr>
          </a:p>
          <a:p>
            <a:pPr lvl="1"/>
            <a:endParaRPr lang="fr-FR" sz="2400" dirty="0" smtClean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6222" y="0"/>
            <a:ext cx="4578222" cy="1845120"/>
          </a:xfrm>
          <a:prstGeom prst="rect">
            <a:avLst/>
          </a:prstGeom>
        </p:spPr>
        <p:txBody>
          <a:bodyPr wrap="square" lIns="164592" tIns="182880" rIns="182880" bIns="219456">
            <a:spAutoFit/>
          </a:bodyPr>
          <a:lstStyle/>
          <a:p>
            <a:pPr>
              <a:lnSpc>
                <a:spcPct val="85000"/>
              </a:lnSpc>
            </a:pPr>
            <a:r>
              <a:rPr lang="fr-FR" sz="5500" spc="-20" dirty="0" err="1" smtClean="0">
                <a:solidFill>
                  <a:schemeClr val="bg2"/>
                </a:solidFill>
              </a:rPr>
              <a:t>What</a:t>
            </a:r>
            <a:r>
              <a:rPr lang="fr-FR" sz="5500" spc="-20" dirty="0" smtClean="0">
                <a:solidFill>
                  <a:schemeClr val="bg2"/>
                </a:solidFill>
              </a:rPr>
              <a:t> </a:t>
            </a:r>
            <a:r>
              <a:rPr lang="fr-FR" sz="5500" spc="-20" dirty="0" err="1" smtClean="0">
                <a:solidFill>
                  <a:schemeClr val="bg2"/>
                </a:solidFill>
              </a:rPr>
              <a:t>is</a:t>
            </a:r>
            <a:r>
              <a:rPr lang="fr-FR" sz="5500" spc="-20" dirty="0" smtClean="0">
                <a:solidFill>
                  <a:schemeClr val="bg2"/>
                </a:solidFill>
              </a:rPr>
              <a:t> QUIC ?</a:t>
            </a:r>
            <a:endParaRPr lang="fr-FR" sz="5500" spc="-20" dirty="0">
              <a:solidFill>
                <a:schemeClr val="bg2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55" y="2571750"/>
            <a:ext cx="2367651" cy="2571750"/>
            <a:chOff x="2286000" y="2571750"/>
            <a:chExt cx="2367651" cy="2571750"/>
          </a:xfrm>
        </p:grpSpPr>
        <p:sp>
          <p:nvSpPr>
            <p:cNvPr id="11" name="Rectangle 10"/>
            <p:cNvSpPr/>
            <p:nvPr/>
          </p:nvSpPr>
          <p:spPr>
            <a:xfrm>
              <a:off x="2286000" y="2571750"/>
              <a:ext cx="2286000" cy="2571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7" name="Content Placeholder 3"/>
            <p:cNvSpPr txBox="1">
              <a:spLocks/>
            </p:cNvSpPr>
            <p:nvPr/>
          </p:nvSpPr>
          <p:spPr>
            <a:xfrm>
              <a:off x="2394859" y="2571750"/>
              <a:ext cx="2258792" cy="2405100"/>
            </a:xfrm>
            <a:prstGeom prst="rect">
              <a:avLst/>
            </a:prstGeom>
          </p:spPr>
          <p:txBody>
            <a:bodyPr wrap="square" lIns="180000" tIns="180000" rIns="180000" bIns="18000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 spc="-20" baseline="0">
                  <a:solidFill>
                    <a:schemeClr val="bg2"/>
                  </a:solidFill>
                  <a:latin typeface="Helvetica 75 Bold" panose="020B0804020202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 spc="-20" baseline="0">
                  <a:solidFill>
                    <a:schemeClr val="tx1"/>
                  </a:solidFill>
                  <a:latin typeface="Helvetica 75 Bold" panose="020B0804020202020204" pitchFamily="34" charset="0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 kern="1200" spc="-20" baseline="0">
                  <a:solidFill>
                    <a:schemeClr val="tx1"/>
                  </a:solidFill>
                  <a:latin typeface="Helvetica 75 Bold" panose="020B0804020202020204" pitchFamily="34" charset="0"/>
                  <a:ea typeface="+mn-ea"/>
                  <a:cs typeface="+mn-cs"/>
                </a:defRPr>
              </a:lvl3pPr>
              <a:lvl4pPr marL="357188" indent="-176213" algn="l" defTabSz="914400" rtl="0" eaLnBrk="1" latinLnBrk="0" hangingPunct="1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 spc="-20" baseline="0">
                  <a:solidFill>
                    <a:schemeClr val="tx1"/>
                  </a:solidFill>
                  <a:latin typeface="Helvetica 55 Roman" panose="000B0500000000000000" pitchFamily="34" charset="0"/>
                  <a:ea typeface="+mn-ea"/>
                  <a:cs typeface="+mn-cs"/>
                </a:defRPr>
              </a:lvl4pPr>
              <a:lvl5pPr marL="538163" indent="-180975" algn="l" defTabSz="914400" rtl="0" eaLnBrk="1" latinLnBrk="0" hangingPunct="1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 kern="1200" spc="-20" baseline="0">
                  <a:solidFill>
                    <a:schemeClr val="tx1"/>
                  </a:solidFill>
                  <a:latin typeface="Helvetica 55 Roman" panose="000B0500000000000000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fr-FR" sz="2000" dirty="0" smtClean="0">
                  <a:solidFill>
                    <a:srgbClr val="FFFFFF"/>
                  </a:solidFill>
                </a:rPr>
                <a:t>Child of the NSA </a:t>
              </a:r>
              <a:r>
                <a:rPr lang="fr-FR" sz="2000" dirty="0" err="1" smtClean="0">
                  <a:solidFill>
                    <a:srgbClr val="FFFFFF"/>
                  </a:solidFill>
                </a:rPr>
                <a:t>scandal</a:t>
              </a:r>
              <a:r>
                <a:rPr lang="en-US" sz="2000" dirty="0" smtClean="0">
                  <a:solidFill>
                    <a:srgbClr val="FFFFFF"/>
                  </a:solidFill>
                </a:rPr>
                <a:t> : Enhanced privacy, no </a:t>
              </a:r>
              <a:r>
                <a:rPr lang="en-US" sz="2000" dirty="0" err="1" smtClean="0">
                  <a:solidFill>
                    <a:srgbClr val="FFFFFF"/>
                  </a:solidFill>
                </a:rPr>
                <a:t>linkability</a:t>
              </a:r>
              <a:r>
                <a:rPr lang="en-US" sz="2000" dirty="0" smtClean="0">
                  <a:solidFill>
                    <a:srgbClr val="FFFFFF"/>
                  </a:solidFill>
                </a:rPr>
                <a:t>!</a:t>
              </a:r>
            </a:p>
            <a:p>
              <a:pPr lvl="1"/>
              <a:r>
                <a:rPr lang="fr-FR" sz="2000" dirty="0" smtClean="0">
                  <a:solidFill>
                    <a:srgbClr val="FFFFFF"/>
                  </a:solidFill>
                </a:rPr>
                <a:t/>
              </a:r>
              <a:br>
                <a:rPr lang="fr-FR" sz="2000" dirty="0" smtClean="0">
                  <a:solidFill>
                    <a:srgbClr val="FFFFFF"/>
                  </a:solidFill>
                </a:rPr>
              </a:br>
              <a:endParaRPr lang="fr-FR" sz="2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Content Placeholder 3"/>
          <p:cNvSpPr txBox="1">
            <a:spLocks/>
          </p:cNvSpPr>
          <p:nvPr/>
        </p:nvSpPr>
        <p:spPr>
          <a:xfrm>
            <a:off x="2283514" y="2570447"/>
            <a:ext cx="2286000" cy="257175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46304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rgbClr val="000000"/>
                </a:solidFill>
              </a:rPr>
              <a:t>A transport protocol similar </a:t>
            </a:r>
            <a:r>
              <a:rPr lang="en-US" dirty="0" smtClean="0">
                <a:solidFill>
                  <a:srgbClr val="000000"/>
                </a:solidFill>
              </a:rPr>
              <a:t>to advanced </a:t>
            </a:r>
            <a:r>
              <a:rPr lang="fr-FR" sz="4800" spc="0" dirty="0" smtClean="0">
                <a:solidFill>
                  <a:srgbClr val="FF7900"/>
                </a:solidFill>
                <a:latin typeface="Helvetica 75 Bold"/>
              </a:rPr>
              <a:t>TCP</a:t>
            </a:r>
            <a:r>
              <a:rPr lang="en-US" dirty="0" smtClean="0">
                <a:solidFill>
                  <a:srgbClr val="000000"/>
                </a:solidFill>
              </a:rPr>
              <a:t> versions with deep encryption to avoid ossification</a:t>
            </a:r>
          </a:p>
        </p:txBody>
      </p:sp>
      <p:pic>
        <p:nvPicPr>
          <p:cNvPr id="50" name="Picture 2" descr="Les fameuses lignes de code de Matrix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01" y="7170"/>
            <a:ext cx="446119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ontent Placeholder 3"/>
          <p:cNvSpPr txBox="1">
            <a:spLocks/>
          </p:cNvSpPr>
          <p:nvPr/>
        </p:nvSpPr>
        <p:spPr>
          <a:xfrm>
            <a:off x="4572000" y="2585604"/>
            <a:ext cx="2286000" cy="2571750"/>
          </a:xfrm>
          <a:prstGeom prst="rect">
            <a:avLst/>
          </a:prstGeom>
          <a:solidFill>
            <a:schemeClr val="tx1"/>
          </a:solidFill>
        </p:spPr>
        <p:txBody>
          <a:bodyPr wrap="square" lIns="180000" tIns="14400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4800" dirty="0" smtClean="0">
                <a:solidFill>
                  <a:srgbClr val="FF7900"/>
                </a:solidFill>
              </a:rPr>
              <a:t>30</a:t>
            </a:r>
            <a:r>
              <a:rPr lang="fr-FR" sz="4800" dirty="0" smtClean="0">
                <a:solidFill>
                  <a:srgbClr val="FF7900"/>
                </a:solidFill>
              </a:rPr>
              <a:t>%</a:t>
            </a:r>
            <a:r>
              <a:rPr lang="fr-FR" dirty="0" smtClean="0">
                <a:solidFill>
                  <a:srgbClr val="FFFFFF"/>
                </a:solidFill>
              </a:rPr>
              <a:t>of </a:t>
            </a:r>
            <a:r>
              <a:rPr lang="fr-FR" dirty="0" smtClean="0">
                <a:solidFill>
                  <a:srgbClr val="FFFFFF"/>
                </a:solidFill>
              </a:rPr>
              <a:t>Orange </a:t>
            </a:r>
            <a:r>
              <a:rPr lang="fr-FR" dirty="0" err="1" smtClean="0">
                <a:solidFill>
                  <a:srgbClr val="FFFFFF"/>
                </a:solidFill>
              </a:rPr>
              <a:t>traffic</a:t>
            </a:r>
            <a:endParaRPr lang="fr-FR" dirty="0" smtClean="0">
              <a:solidFill>
                <a:srgbClr val="FFFFFF"/>
              </a:solidFill>
            </a:endParaRPr>
          </a:p>
          <a:p>
            <a:pPr lvl="1"/>
            <a:r>
              <a:rPr lang="fr-FR" dirty="0" smtClean="0">
                <a:solidFill>
                  <a:srgbClr val="FFFFFF"/>
                </a:solidFill>
              </a:rPr>
              <a:t>Start in 2014, </a:t>
            </a:r>
            <a:r>
              <a:rPr lang="fr-FR" dirty="0" smtClean="0">
                <a:solidFill>
                  <a:srgbClr val="FFFFFF"/>
                </a:solidFill>
              </a:rPr>
              <a:t>IETF standard</a:t>
            </a:r>
            <a:r>
              <a:rPr lang="fr-FR" dirty="0" smtClean="0">
                <a:solidFill>
                  <a:srgbClr val="FFFFFF"/>
                </a:solidFill>
              </a:rPr>
              <a:t> in 2021</a:t>
            </a: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4644008" y="4070465"/>
            <a:ext cx="1944215" cy="949557"/>
            <a:chOff x="1314376" y="4027444"/>
            <a:chExt cx="1264515" cy="771442"/>
          </a:xfrm>
        </p:grpSpPr>
        <p:grpSp>
          <p:nvGrpSpPr>
            <p:cNvPr id="56" name="Groupe 55"/>
            <p:cNvGrpSpPr/>
            <p:nvPr/>
          </p:nvGrpSpPr>
          <p:grpSpPr>
            <a:xfrm>
              <a:off x="1314376" y="4027444"/>
              <a:ext cx="1264515" cy="738391"/>
              <a:chOff x="4279969" y="3633554"/>
              <a:chExt cx="1379946" cy="738391"/>
            </a:xfrm>
          </p:grpSpPr>
          <p:sp>
            <p:nvSpPr>
              <p:cNvPr id="58" name="Arrondir un rectangle avec un coin diagonal 58"/>
              <p:cNvSpPr/>
              <p:nvPr/>
            </p:nvSpPr>
            <p:spPr>
              <a:xfrm>
                <a:off x="4279969" y="3633554"/>
                <a:ext cx="1257188" cy="732336"/>
              </a:xfrm>
              <a:custGeom>
                <a:avLst/>
                <a:gdLst>
                  <a:gd name="connsiteX0" fmla="*/ 72009 w 1243242"/>
                  <a:gd name="connsiteY0" fmla="*/ 0 h 432048"/>
                  <a:gd name="connsiteX1" fmla="*/ 1243242 w 1243242"/>
                  <a:gd name="connsiteY1" fmla="*/ 0 h 432048"/>
                  <a:gd name="connsiteX2" fmla="*/ 1243242 w 1243242"/>
                  <a:gd name="connsiteY2" fmla="*/ 0 h 432048"/>
                  <a:gd name="connsiteX3" fmla="*/ 1243242 w 1243242"/>
                  <a:gd name="connsiteY3" fmla="*/ 360039 h 432048"/>
                  <a:gd name="connsiteX4" fmla="*/ 1171233 w 1243242"/>
                  <a:gd name="connsiteY4" fmla="*/ 432048 h 432048"/>
                  <a:gd name="connsiteX5" fmla="*/ 0 w 1243242"/>
                  <a:gd name="connsiteY5" fmla="*/ 432048 h 432048"/>
                  <a:gd name="connsiteX6" fmla="*/ 0 w 1243242"/>
                  <a:gd name="connsiteY6" fmla="*/ 432048 h 432048"/>
                  <a:gd name="connsiteX7" fmla="*/ 0 w 1243242"/>
                  <a:gd name="connsiteY7" fmla="*/ 72009 h 432048"/>
                  <a:gd name="connsiteX8" fmla="*/ 72009 w 1243242"/>
                  <a:gd name="connsiteY8" fmla="*/ 0 h 432048"/>
                  <a:gd name="connsiteX0" fmla="*/ 481708 w 1243242"/>
                  <a:gd name="connsiteY0" fmla="*/ 237507 h 432048"/>
                  <a:gd name="connsiteX1" fmla="*/ 1243242 w 1243242"/>
                  <a:gd name="connsiteY1" fmla="*/ 0 h 432048"/>
                  <a:gd name="connsiteX2" fmla="*/ 1243242 w 1243242"/>
                  <a:gd name="connsiteY2" fmla="*/ 0 h 432048"/>
                  <a:gd name="connsiteX3" fmla="*/ 1243242 w 1243242"/>
                  <a:gd name="connsiteY3" fmla="*/ 360039 h 432048"/>
                  <a:gd name="connsiteX4" fmla="*/ 1171233 w 1243242"/>
                  <a:gd name="connsiteY4" fmla="*/ 432048 h 432048"/>
                  <a:gd name="connsiteX5" fmla="*/ 0 w 1243242"/>
                  <a:gd name="connsiteY5" fmla="*/ 432048 h 432048"/>
                  <a:gd name="connsiteX6" fmla="*/ 0 w 1243242"/>
                  <a:gd name="connsiteY6" fmla="*/ 432048 h 432048"/>
                  <a:gd name="connsiteX7" fmla="*/ 0 w 1243242"/>
                  <a:gd name="connsiteY7" fmla="*/ 72009 h 432048"/>
                  <a:gd name="connsiteX8" fmla="*/ 481708 w 1243242"/>
                  <a:gd name="connsiteY8" fmla="*/ 237507 h 432048"/>
                  <a:gd name="connsiteX0" fmla="*/ 481708 w 1243242"/>
                  <a:gd name="connsiteY0" fmla="*/ 237507 h 432048"/>
                  <a:gd name="connsiteX1" fmla="*/ 1243242 w 1243242"/>
                  <a:gd name="connsiteY1" fmla="*/ 0 h 432048"/>
                  <a:gd name="connsiteX2" fmla="*/ 1243242 w 1243242"/>
                  <a:gd name="connsiteY2" fmla="*/ 0 h 432048"/>
                  <a:gd name="connsiteX3" fmla="*/ 1243242 w 1243242"/>
                  <a:gd name="connsiteY3" fmla="*/ 360039 h 432048"/>
                  <a:gd name="connsiteX4" fmla="*/ 1171233 w 1243242"/>
                  <a:gd name="connsiteY4" fmla="*/ 432048 h 432048"/>
                  <a:gd name="connsiteX5" fmla="*/ 0 w 1243242"/>
                  <a:gd name="connsiteY5" fmla="*/ 432048 h 432048"/>
                  <a:gd name="connsiteX6" fmla="*/ 0 w 1243242"/>
                  <a:gd name="connsiteY6" fmla="*/ 432048 h 432048"/>
                  <a:gd name="connsiteX7" fmla="*/ 308759 w 1243242"/>
                  <a:gd name="connsiteY7" fmla="*/ 368892 h 432048"/>
                  <a:gd name="connsiteX8" fmla="*/ 481708 w 1243242"/>
                  <a:gd name="connsiteY8" fmla="*/ 237507 h 432048"/>
                  <a:gd name="connsiteX0" fmla="*/ 612336 w 1243242"/>
                  <a:gd name="connsiteY0" fmla="*/ 290946 h 432048"/>
                  <a:gd name="connsiteX1" fmla="*/ 1243242 w 1243242"/>
                  <a:gd name="connsiteY1" fmla="*/ 0 h 432048"/>
                  <a:gd name="connsiteX2" fmla="*/ 1243242 w 1243242"/>
                  <a:gd name="connsiteY2" fmla="*/ 0 h 432048"/>
                  <a:gd name="connsiteX3" fmla="*/ 1243242 w 1243242"/>
                  <a:gd name="connsiteY3" fmla="*/ 360039 h 432048"/>
                  <a:gd name="connsiteX4" fmla="*/ 1171233 w 1243242"/>
                  <a:gd name="connsiteY4" fmla="*/ 432048 h 432048"/>
                  <a:gd name="connsiteX5" fmla="*/ 0 w 1243242"/>
                  <a:gd name="connsiteY5" fmla="*/ 432048 h 432048"/>
                  <a:gd name="connsiteX6" fmla="*/ 0 w 1243242"/>
                  <a:gd name="connsiteY6" fmla="*/ 432048 h 432048"/>
                  <a:gd name="connsiteX7" fmla="*/ 308759 w 1243242"/>
                  <a:gd name="connsiteY7" fmla="*/ 368892 h 432048"/>
                  <a:gd name="connsiteX8" fmla="*/ 612336 w 1243242"/>
                  <a:gd name="connsiteY8" fmla="*/ 290946 h 432048"/>
                  <a:gd name="connsiteX0" fmla="*/ 612336 w 1243242"/>
                  <a:gd name="connsiteY0" fmla="*/ 381895 h 522997"/>
                  <a:gd name="connsiteX1" fmla="*/ 1243242 w 1243242"/>
                  <a:gd name="connsiteY1" fmla="*/ 90949 h 522997"/>
                  <a:gd name="connsiteX2" fmla="*/ 1194080 w 1243242"/>
                  <a:gd name="connsiteY2" fmla="*/ 0 h 522997"/>
                  <a:gd name="connsiteX3" fmla="*/ 1243242 w 1243242"/>
                  <a:gd name="connsiteY3" fmla="*/ 450988 h 522997"/>
                  <a:gd name="connsiteX4" fmla="*/ 1171233 w 1243242"/>
                  <a:gd name="connsiteY4" fmla="*/ 522997 h 522997"/>
                  <a:gd name="connsiteX5" fmla="*/ 0 w 1243242"/>
                  <a:gd name="connsiteY5" fmla="*/ 522997 h 522997"/>
                  <a:gd name="connsiteX6" fmla="*/ 0 w 1243242"/>
                  <a:gd name="connsiteY6" fmla="*/ 522997 h 522997"/>
                  <a:gd name="connsiteX7" fmla="*/ 308759 w 1243242"/>
                  <a:gd name="connsiteY7" fmla="*/ 459841 h 522997"/>
                  <a:gd name="connsiteX8" fmla="*/ 612336 w 1243242"/>
                  <a:gd name="connsiteY8" fmla="*/ 381895 h 522997"/>
                  <a:gd name="connsiteX0" fmla="*/ 612336 w 1243242"/>
                  <a:gd name="connsiteY0" fmla="*/ 381895 h 522997"/>
                  <a:gd name="connsiteX1" fmla="*/ 1051513 w 1243242"/>
                  <a:gd name="connsiteY1" fmla="*/ 189272 h 522997"/>
                  <a:gd name="connsiteX2" fmla="*/ 1194080 w 1243242"/>
                  <a:gd name="connsiteY2" fmla="*/ 0 h 522997"/>
                  <a:gd name="connsiteX3" fmla="*/ 1243242 w 1243242"/>
                  <a:gd name="connsiteY3" fmla="*/ 450988 h 522997"/>
                  <a:gd name="connsiteX4" fmla="*/ 1171233 w 1243242"/>
                  <a:gd name="connsiteY4" fmla="*/ 522997 h 522997"/>
                  <a:gd name="connsiteX5" fmla="*/ 0 w 1243242"/>
                  <a:gd name="connsiteY5" fmla="*/ 522997 h 522997"/>
                  <a:gd name="connsiteX6" fmla="*/ 0 w 1243242"/>
                  <a:gd name="connsiteY6" fmla="*/ 522997 h 522997"/>
                  <a:gd name="connsiteX7" fmla="*/ 308759 w 1243242"/>
                  <a:gd name="connsiteY7" fmla="*/ 459841 h 522997"/>
                  <a:gd name="connsiteX8" fmla="*/ 612336 w 1243242"/>
                  <a:gd name="connsiteY8" fmla="*/ 381895 h 522997"/>
                  <a:gd name="connsiteX0" fmla="*/ 612336 w 1243242"/>
                  <a:gd name="connsiteY0" fmla="*/ 381895 h 522997"/>
                  <a:gd name="connsiteX1" fmla="*/ 1051513 w 1243242"/>
                  <a:gd name="connsiteY1" fmla="*/ 189272 h 522997"/>
                  <a:gd name="connsiteX2" fmla="*/ 1194080 w 1243242"/>
                  <a:gd name="connsiteY2" fmla="*/ 0 h 522997"/>
                  <a:gd name="connsiteX3" fmla="*/ 1243242 w 1243242"/>
                  <a:gd name="connsiteY3" fmla="*/ 450988 h 522997"/>
                  <a:gd name="connsiteX4" fmla="*/ 1171233 w 1243242"/>
                  <a:gd name="connsiteY4" fmla="*/ 522997 h 522997"/>
                  <a:gd name="connsiteX5" fmla="*/ 0 w 1243242"/>
                  <a:gd name="connsiteY5" fmla="*/ 522997 h 522997"/>
                  <a:gd name="connsiteX6" fmla="*/ 0 w 1243242"/>
                  <a:gd name="connsiteY6" fmla="*/ 522997 h 522997"/>
                  <a:gd name="connsiteX7" fmla="*/ 308759 w 1243242"/>
                  <a:gd name="connsiteY7" fmla="*/ 459841 h 522997"/>
                  <a:gd name="connsiteX8" fmla="*/ 612336 w 1243242"/>
                  <a:gd name="connsiteY8" fmla="*/ 381895 h 522997"/>
                  <a:gd name="connsiteX0" fmla="*/ 612336 w 1243242"/>
                  <a:gd name="connsiteY0" fmla="*/ 381895 h 522997"/>
                  <a:gd name="connsiteX1" fmla="*/ 1051513 w 1243242"/>
                  <a:gd name="connsiteY1" fmla="*/ 189272 h 522997"/>
                  <a:gd name="connsiteX2" fmla="*/ 1194080 w 1243242"/>
                  <a:gd name="connsiteY2" fmla="*/ 0 h 522997"/>
                  <a:gd name="connsiteX3" fmla="*/ 1243242 w 1243242"/>
                  <a:gd name="connsiteY3" fmla="*/ 450988 h 522997"/>
                  <a:gd name="connsiteX4" fmla="*/ 1171233 w 1243242"/>
                  <a:gd name="connsiteY4" fmla="*/ 522997 h 522997"/>
                  <a:gd name="connsiteX5" fmla="*/ 0 w 1243242"/>
                  <a:gd name="connsiteY5" fmla="*/ 522997 h 522997"/>
                  <a:gd name="connsiteX6" fmla="*/ 0 w 1243242"/>
                  <a:gd name="connsiteY6" fmla="*/ 522997 h 522997"/>
                  <a:gd name="connsiteX7" fmla="*/ 308759 w 1243242"/>
                  <a:gd name="connsiteY7" fmla="*/ 459841 h 522997"/>
                  <a:gd name="connsiteX8" fmla="*/ 612336 w 1243242"/>
                  <a:gd name="connsiteY8" fmla="*/ 381895 h 522997"/>
                  <a:gd name="connsiteX0" fmla="*/ 550884 w 1243242"/>
                  <a:gd name="connsiteY0" fmla="*/ 428599 h 522997"/>
                  <a:gd name="connsiteX1" fmla="*/ 1051513 w 1243242"/>
                  <a:gd name="connsiteY1" fmla="*/ 189272 h 522997"/>
                  <a:gd name="connsiteX2" fmla="*/ 1194080 w 1243242"/>
                  <a:gd name="connsiteY2" fmla="*/ 0 h 522997"/>
                  <a:gd name="connsiteX3" fmla="*/ 1243242 w 1243242"/>
                  <a:gd name="connsiteY3" fmla="*/ 450988 h 522997"/>
                  <a:gd name="connsiteX4" fmla="*/ 1171233 w 1243242"/>
                  <a:gd name="connsiteY4" fmla="*/ 522997 h 522997"/>
                  <a:gd name="connsiteX5" fmla="*/ 0 w 1243242"/>
                  <a:gd name="connsiteY5" fmla="*/ 522997 h 522997"/>
                  <a:gd name="connsiteX6" fmla="*/ 0 w 1243242"/>
                  <a:gd name="connsiteY6" fmla="*/ 522997 h 522997"/>
                  <a:gd name="connsiteX7" fmla="*/ 308759 w 1243242"/>
                  <a:gd name="connsiteY7" fmla="*/ 459841 h 522997"/>
                  <a:gd name="connsiteX8" fmla="*/ 550884 w 1243242"/>
                  <a:gd name="connsiteY8" fmla="*/ 428599 h 522997"/>
                  <a:gd name="connsiteX0" fmla="*/ 550884 w 1243242"/>
                  <a:gd name="connsiteY0" fmla="*/ 428599 h 522997"/>
                  <a:gd name="connsiteX1" fmla="*/ 1051513 w 1243242"/>
                  <a:gd name="connsiteY1" fmla="*/ 189272 h 522997"/>
                  <a:gd name="connsiteX2" fmla="*/ 1194080 w 1243242"/>
                  <a:gd name="connsiteY2" fmla="*/ 0 h 522997"/>
                  <a:gd name="connsiteX3" fmla="*/ 1243242 w 1243242"/>
                  <a:gd name="connsiteY3" fmla="*/ 450988 h 522997"/>
                  <a:gd name="connsiteX4" fmla="*/ 1171233 w 1243242"/>
                  <a:gd name="connsiteY4" fmla="*/ 522997 h 522997"/>
                  <a:gd name="connsiteX5" fmla="*/ 0 w 1243242"/>
                  <a:gd name="connsiteY5" fmla="*/ 522997 h 522997"/>
                  <a:gd name="connsiteX6" fmla="*/ 0 w 1243242"/>
                  <a:gd name="connsiteY6" fmla="*/ 522997 h 522997"/>
                  <a:gd name="connsiteX7" fmla="*/ 313675 w 1243242"/>
                  <a:gd name="connsiteY7" fmla="*/ 489338 h 522997"/>
                  <a:gd name="connsiteX8" fmla="*/ 550884 w 1243242"/>
                  <a:gd name="connsiteY8" fmla="*/ 428599 h 522997"/>
                  <a:gd name="connsiteX0" fmla="*/ 550884 w 1194080"/>
                  <a:gd name="connsiteY0" fmla="*/ 428599 h 522997"/>
                  <a:gd name="connsiteX1" fmla="*/ 1051513 w 1194080"/>
                  <a:gd name="connsiteY1" fmla="*/ 189272 h 522997"/>
                  <a:gd name="connsiteX2" fmla="*/ 1194080 w 1194080"/>
                  <a:gd name="connsiteY2" fmla="*/ 0 h 522997"/>
                  <a:gd name="connsiteX3" fmla="*/ 1171233 w 1194080"/>
                  <a:gd name="connsiteY3" fmla="*/ 522997 h 522997"/>
                  <a:gd name="connsiteX4" fmla="*/ 0 w 1194080"/>
                  <a:gd name="connsiteY4" fmla="*/ 522997 h 522997"/>
                  <a:gd name="connsiteX5" fmla="*/ 0 w 1194080"/>
                  <a:gd name="connsiteY5" fmla="*/ 522997 h 522997"/>
                  <a:gd name="connsiteX6" fmla="*/ 313675 w 1194080"/>
                  <a:gd name="connsiteY6" fmla="*/ 489338 h 522997"/>
                  <a:gd name="connsiteX7" fmla="*/ 550884 w 1194080"/>
                  <a:gd name="connsiteY7" fmla="*/ 428599 h 522997"/>
                  <a:gd name="connsiteX0" fmla="*/ 550884 w 1194080"/>
                  <a:gd name="connsiteY0" fmla="*/ 428599 h 532829"/>
                  <a:gd name="connsiteX1" fmla="*/ 1051513 w 1194080"/>
                  <a:gd name="connsiteY1" fmla="*/ 189272 h 532829"/>
                  <a:gd name="connsiteX2" fmla="*/ 1194080 w 1194080"/>
                  <a:gd name="connsiteY2" fmla="*/ 0 h 532829"/>
                  <a:gd name="connsiteX3" fmla="*/ 1193355 w 1194080"/>
                  <a:gd name="connsiteY3" fmla="*/ 532829 h 532829"/>
                  <a:gd name="connsiteX4" fmla="*/ 0 w 1194080"/>
                  <a:gd name="connsiteY4" fmla="*/ 522997 h 532829"/>
                  <a:gd name="connsiteX5" fmla="*/ 0 w 1194080"/>
                  <a:gd name="connsiteY5" fmla="*/ 522997 h 532829"/>
                  <a:gd name="connsiteX6" fmla="*/ 313675 w 1194080"/>
                  <a:gd name="connsiteY6" fmla="*/ 489338 h 532829"/>
                  <a:gd name="connsiteX7" fmla="*/ 550884 w 1194080"/>
                  <a:gd name="connsiteY7" fmla="*/ 428599 h 532829"/>
                  <a:gd name="connsiteX0" fmla="*/ 550884 w 1194080"/>
                  <a:gd name="connsiteY0" fmla="*/ 428599 h 532829"/>
                  <a:gd name="connsiteX1" fmla="*/ 1051513 w 1194080"/>
                  <a:gd name="connsiteY1" fmla="*/ 189272 h 532829"/>
                  <a:gd name="connsiteX2" fmla="*/ 1194080 w 1194080"/>
                  <a:gd name="connsiteY2" fmla="*/ 0 h 532829"/>
                  <a:gd name="connsiteX3" fmla="*/ 1193355 w 1194080"/>
                  <a:gd name="connsiteY3" fmla="*/ 532829 h 532829"/>
                  <a:gd name="connsiteX4" fmla="*/ 0 w 1194080"/>
                  <a:gd name="connsiteY4" fmla="*/ 522997 h 532829"/>
                  <a:gd name="connsiteX5" fmla="*/ 0 w 1194080"/>
                  <a:gd name="connsiteY5" fmla="*/ 522997 h 532829"/>
                  <a:gd name="connsiteX6" fmla="*/ 313675 w 1194080"/>
                  <a:gd name="connsiteY6" fmla="*/ 489338 h 532829"/>
                  <a:gd name="connsiteX7" fmla="*/ 550884 w 1194080"/>
                  <a:gd name="connsiteY7" fmla="*/ 428599 h 532829"/>
                  <a:gd name="connsiteX0" fmla="*/ 550884 w 1194080"/>
                  <a:gd name="connsiteY0" fmla="*/ 428599 h 532829"/>
                  <a:gd name="connsiteX1" fmla="*/ 1051513 w 1194080"/>
                  <a:gd name="connsiteY1" fmla="*/ 189272 h 532829"/>
                  <a:gd name="connsiteX2" fmla="*/ 1194080 w 1194080"/>
                  <a:gd name="connsiteY2" fmla="*/ 0 h 532829"/>
                  <a:gd name="connsiteX3" fmla="*/ 1193355 w 1194080"/>
                  <a:gd name="connsiteY3" fmla="*/ 532829 h 532829"/>
                  <a:gd name="connsiteX4" fmla="*/ 0 w 1194080"/>
                  <a:gd name="connsiteY4" fmla="*/ 522997 h 532829"/>
                  <a:gd name="connsiteX5" fmla="*/ 0 w 1194080"/>
                  <a:gd name="connsiteY5" fmla="*/ 522997 h 532829"/>
                  <a:gd name="connsiteX6" fmla="*/ 313675 w 1194080"/>
                  <a:gd name="connsiteY6" fmla="*/ 489338 h 532829"/>
                  <a:gd name="connsiteX7" fmla="*/ 550884 w 1194080"/>
                  <a:gd name="connsiteY7" fmla="*/ 428599 h 532829"/>
                  <a:gd name="connsiteX0" fmla="*/ 550884 w 1194080"/>
                  <a:gd name="connsiteY0" fmla="*/ 428599 h 532829"/>
                  <a:gd name="connsiteX1" fmla="*/ 751802 w 1194080"/>
                  <a:gd name="connsiteY1" fmla="*/ 334388 h 532829"/>
                  <a:gd name="connsiteX2" fmla="*/ 1051513 w 1194080"/>
                  <a:gd name="connsiteY2" fmla="*/ 189272 h 532829"/>
                  <a:gd name="connsiteX3" fmla="*/ 1194080 w 1194080"/>
                  <a:gd name="connsiteY3" fmla="*/ 0 h 532829"/>
                  <a:gd name="connsiteX4" fmla="*/ 1193355 w 1194080"/>
                  <a:gd name="connsiteY4" fmla="*/ 532829 h 532829"/>
                  <a:gd name="connsiteX5" fmla="*/ 0 w 1194080"/>
                  <a:gd name="connsiteY5" fmla="*/ 522997 h 532829"/>
                  <a:gd name="connsiteX6" fmla="*/ 0 w 1194080"/>
                  <a:gd name="connsiteY6" fmla="*/ 522997 h 532829"/>
                  <a:gd name="connsiteX7" fmla="*/ 313675 w 1194080"/>
                  <a:gd name="connsiteY7" fmla="*/ 489338 h 532829"/>
                  <a:gd name="connsiteX8" fmla="*/ 550884 w 1194080"/>
                  <a:gd name="connsiteY8" fmla="*/ 428599 h 532829"/>
                  <a:gd name="connsiteX0" fmla="*/ 550884 w 1194080"/>
                  <a:gd name="connsiteY0" fmla="*/ 428599 h 532829"/>
                  <a:gd name="connsiteX1" fmla="*/ 769008 w 1194080"/>
                  <a:gd name="connsiteY1" fmla="*/ 346678 h 532829"/>
                  <a:gd name="connsiteX2" fmla="*/ 1051513 w 1194080"/>
                  <a:gd name="connsiteY2" fmla="*/ 189272 h 532829"/>
                  <a:gd name="connsiteX3" fmla="*/ 1194080 w 1194080"/>
                  <a:gd name="connsiteY3" fmla="*/ 0 h 532829"/>
                  <a:gd name="connsiteX4" fmla="*/ 1193355 w 1194080"/>
                  <a:gd name="connsiteY4" fmla="*/ 532829 h 532829"/>
                  <a:gd name="connsiteX5" fmla="*/ 0 w 1194080"/>
                  <a:gd name="connsiteY5" fmla="*/ 522997 h 532829"/>
                  <a:gd name="connsiteX6" fmla="*/ 0 w 1194080"/>
                  <a:gd name="connsiteY6" fmla="*/ 522997 h 532829"/>
                  <a:gd name="connsiteX7" fmla="*/ 313675 w 1194080"/>
                  <a:gd name="connsiteY7" fmla="*/ 489338 h 532829"/>
                  <a:gd name="connsiteX8" fmla="*/ 550884 w 1194080"/>
                  <a:gd name="connsiteY8" fmla="*/ 428599 h 532829"/>
                  <a:gd name="connsiteX0" fmla="*/ 590213 w 1194080"/>
                  <a:gd name="connsiteY0" fmla="*/ 426141 h 532829"/>
                  <a:gd name="connsiteX1" fmla="*/ 769008 w 1194080"/>
                  <a:gd name="connsiteY1" fmla="*/ 346678 h 532829"/>
                  <a:gd name="connsiteX2" fmla="*/ 1051513 w 1194080"/>
                  <a:gd name="connsiteY2" fmla="*/ 189272 h 532829"/>
                  <a:gd name="connsiteX3" fmla="*/ 1194080 w 1194080"/>
                  <a:gd name="connsiteY3" fmla="*/ 0 h 532829"/>
                  <a:gd name="connsiteX4" fmla="*/ 1193355 w 1194080"/>
                  <a:gd name="connsiteY4" fmla="*/ 532829 h 532829"/>
                  <a:gd name="connsiteX5" fmla="*/ 0 w 1194080"/>
                  <a:gd name="connsiteY5" fmla="*/ 522997 h 532829"/>
                  <a:gd name="connsiteX6" fmla="*/ 0 w 1194080"/>
                  <a:gd name="connsiteY6" fmla="*/ 522997 h 532829"/>
                  <a:gd name="connsiteX7" fmla="*/ 313675 w 1194080"/>
                  <a:gd name="connsiteY7" fmla="*/ 489338 h 532829"/>
                  <a:gd name="connsiteX8" fmla="*/ 590213 w 1194080"/>
                  <a:gd name="connsiteY8" fmla="*/ 426141 h 532829"/>
                  <a:gd name="connsiteX0" fmla="*/ 590213 w 1194080"/>
                  <a:gd name="connsiteY0" fmla="*/ 426141 h 532829"/>
                  <a:gd name="connsiteX1" fmla="*/ 769008 w 1194080"/>
                  <a:gd name="connsiteY1" fmla="*/ 346678 h 532829"/>
                  <a:gd name="connsiteX2" fmla="*/ 1051513 w 1194080"/>
                  <a:gd name="connsiteY2" fmla="*/ 189272 h 532829"/>
                  <a:gd name="connsiteX3" fmla="*/ 1194080 w 1194080"/>
                  <a:gd name="connsiteY3" fmla="*/ 0 h 532829"/>
                  <a:gd name="connsiteX4" fmla="*/ 1193355 w 1194080"/>
                  <a:gd name="connsiteY4" fmla="*/ 532829 h 532829"/>
                  <a:gd name="connsiteX5" fmla="*/ 0 w 1194080"/>
                  <a:gd name="connsiteY5" fmla="*/ 522997 h 532829"/>
                  <a:gd name="connsiteX6" fmla="*/ 0 w 1194080"/>
                  <a:gd name="connsiteY6" fmla="*/ 522997 h 532829"/>
                  <a:gd name="connsiteX7" fmla="*/ 313675 w 1194080"/>
                  <a:gd name="connsiteY7" fmla="*/ 489338 h 532829"/>
                  <a:gd name="connsiteX8" fmla="*/ 590213 w 1194080"/>
                  <a:gd name="connsiteY8" fmla="*/ 426141 h 532829"/>
                  <a:gd name="connsiteX0" fmla="*/ 590213 w 1194080"/>
                  <a:gd name="connsiteY0" fmla="*/ 426141 h 532829"/>
                  <a:gd name="connsiteX1" fmla="*/ 769008 w 1194080"/>
                  <a:gd name="connsiteY1" fmla="*/ 346678 h 532829"/>
                  <a:gd name="connsiteX2" fmla="*/ 1100675 w 1194080"/>
                  <a:gd name="connsiteY2" fmla="*/ 147485 h 532829"/>
                  <a:gd name="connsiteX3" fmla="*/ 1194080 w 1194080"/>
                  <a:gd name="connsiteY3" fmla="*/ 0 h 532829"/>
                  <a:gd name="connsiteX4" fmla="*/ 1193355 w 1194080"/>
                  <a:gd name="connsiteY4" fmla="*/ 532829 h 532829"/>
                  <a:gd name="connsiteX5" fmla="*/ 0 w 1194080"/>
                  <a:gd name="connsiteY5" fmla="*/ 522997 h 532829"/>
                  <a:gd name="connsiteX6" fmla="*/ 0 w 1194080"/>
                  <a:gd name="connsiteY6" fmla="*/ 522997 h 532829"/>
                  <a:gd name="connsiteX7" fmla="*/ 313675 w 1194080"/>
                  <a:gd name="connsiteY7" fmla="*/ 489338 h 532829"/>
                  <a:gd name="connsiteX8" fmla="*/ 590213 w 1194080"/>
                  <a:gd name="connsiteY8" fmla="*/ 426141 h 532829"/>
                  <a:gd name="connsiteX0" fmla="*/ 590213 w 1194080"/>
                  <a:gd name="connsiteY0" fmla="*/ 426141 h 532829"/>
                  <a:gd name="connsiteX1" fmla="*/ 877163 w 1194080"/>
                  <a:gd name="connsiteY1" fmla="*/ 312265 h 532829"/>
                  <a:gd name="connsiteX2" fmla="*/ 1100675 w 1194080"/>
                  <a:gd name="connsiteY2" fmla="*/ 147485 h 532829"/>
                  <a:gd name="connsiteX3" fmla="*/ 1194080 w 1194080"/>
                  <a:gd name="connsiteY3" fmla="*/ 0 h 532829"/>
                  <a:gd name="connsiteX4" fmla="*/ 1193355 w 1194080"/>
                  <a:gd name="connsiteY4" fmla="*/ 532829 h 532829"/>
                  <a:gd name="connsiteX5" fmla="*/ 0 w 1194080"/>
                  <a:gd name="connsiteY5" fmla="*/ 522997 h 532829"/>
                  <a:gd name="connsiteX6" fmla="*/ 0 w 1194080"/>
                  <a:gd name="connsiteY6" fmla="*/ 522997 h 532829"/>
                  <a:gd name="connsiteX7" fmla="*/ 313675 w 1194080"/>
                  <a:gd name="connsiteY7" fmla="*/ 489338 h 532829"/>
                  <a:gd name="connsiteX8" fmla="*/ 590213 w 1194080"/>
                  <a:gd name="connsiteY8" fmla="*/ 426141 h 532829"/>
                  <a:gd name="connsiteX0" fmla="*/ 590213 w 1194080"/>
                  <a:gd name="connsiteY0" fmla="*/ 426141 h 522997"/>
                  <a:gd name="connsiteX1" fmla="*/ 877163 w 1194080"/>
                  <a:gd name="connsiteY1" fmla="*/ 312265 h 522997"/>
                  <a:gd name="connsiteX2" fmla="*/ 1100675 w 1194080"/>
                  <a:gd name="connsiteY2" fmla="*/ 147485 h 522997"/>
                  <a:gd name="connsiteX3" fmla="*/ 1194080 w 1194080"/>
                  <a:gd name="connsiteY3" fmla="*/ 0 h 522997"/>
                  <a:gd name="connsiteX4" fmla="*/ 1187506 w 1194080"/>
                  <a:gd name="connsiteY4" fmla="*/ 515623 h 522997"/>
                  <a:gd name="connsiteX5" fmla="*/ 0 w 1194080"/>
                  <a:gd name="connsiteY5" fmla="*/ 522997 h 522997"/>
                  <a:gd name="connsiteX6" fmla="*/ 0 w 1194080"/>
                  <a:gd name="connsiteY6" fmla="*/ 522997 h 522997"/>
                  <a:gd name="connsiteX7" fmla="*/ 313675 w 1194080"/>
                  <a:gd name="connsiteY7" fmla="*/ 489338 h 522997"/>
                  <a:gd name="connsiteX8" fmla="*/ 590213 w 1194080"/>
                  <a:gd name="connsiteY8" fmla="*/ 426141 h 522997"/>
                  <a:gd name="connsiteX0" fmla="*/ 590213 w 1194080"/>
                  <a:gd name="connsiteY0" fmla="*/ 426141 h 522997"/>
                  <a:gd name="connsiteX1" fmla="*/ 877163 w 1194080"/>
                  <a:gd name="connsiteY1" fmla="*/ 312265 h 522997"/>
                  <a:gd name="connsiteX2" fmla="*/ 1100675 w 1194080"/>
                  <a:gd name="connsiteY2" fmla="*/ 147485 h 522997"/>
                  <a:gd name="connsiteX3" fmla="*/ 1194080 w 1194080"/>
                  <a:gd name="connsiteY3" fmla="*/ 0 h 522997"/>
                  <a:gd name="connsiteX4" fmla="*/ 1187506 w 1194080"/>
                  <a:gd name="connsiteY4" fmla="*/ 522997 h 522997"/>
                  <a:gd name="connsiteX5" fmla="*/ 0 w 1194080"/>
                  <a:gd name="connsiteY5" fmla="*/ 522997 h 522997"/>
                  <a:gd name="connsiteX6" fmla="*/ 0 w 1194080"/>
                  <a:gd name="connsiteY6" fmla="*/ 522997 h 522997"/>
                  <a:gd name="connsiteX7" fmla="*/ 313675 w 1194080"/>
                  <a:gd name="connsiteY7" fmla="*/ 489338 h 522997"/>
                  <a:gd name="connsiteX8" fmla="*/ 590213 w 1194080"/>
                  <a:gd name="connsiteY8" fmla="*/ 426141 h 522997"/>
                  <a:gd name="connsiteX0" fmla="*/ 590213 w 1194080"/>
                  <a:gd name="connsiteY0" fmla="*/ 426141 h 522997"/>
                  <a:gd name="connsiteX1" fmla="*/ 877163 w 1194080"/>
                  <a:gd name="connsiteY1" fmla="*/ 312265 h 522997"/>
                  <a:gd name="connsiteX2" fmla="*/ 1100675 w 1194080"/>
                  <a:gd name="connsiteY2" fmla="*/ 147485 h 522997"/>
                  <a:gd name="connsiteX3" fmla="*/ 1194080 w 1194080"/>
                  <a:gd name="connsiteY3" fmla="*/ 0 h 522997"/>
                  <a:gd name="connsiteX4" fmla="*/ 1187506 w 1194080"/>
                  <a:gd name="connsiteY4" fmla="*/ 522997 h 522997"/>
                  <a:gd name="connsiteX5" fmla="*/ 0 w 1194080"/>
                  <a:gd name="connsiteY5" fmla="*/ 522997 h 522997"/>
                  <a:gd name="connsiteX6" fmla="*/ 143623 w 1194080"/>
                  <a:gd name="connsiteY6" fmla="*/ 522997 h 522997"/>
                  <a:gd name="connsiteX7" fmla="*/ 313675 w 1194080"/>
                  <a:gd name="connsiteY7" fmla="*/ 489338 h 522997"/>
                  <a:gd name="connsiteX8" fmla="*/ 590213 w 1194080"/>
                  <a:gd name="connsiteY8" fmla="*/ 426141 h 522997"/>
                  <a:gd name="connsiteX0" fmla="*/ 590213 w 1194080"/>
                  <a:gd name="connsiteY0" fmla="*/ 426141 h 522997"/>
                  <a:gd name="connsiteX1" fmla="*/ 877163 w 1194080"/>
                  <a:gd name="connsiteY1" fmla="*/ 312265 h 522997"/>
                  <a:gd name="connsiteX2" fmla="*/ 1100675 w 1194080"/>
                  <a:gd name="connsiteY2" fmla="*/ 147485 h 522997"/>
                  <a:gd name="connsiteX3" fmla="*/ 1194080 w 1194080"/>
                  <a:gd name="connsiteY3" fmla="*/ 0 h 522997"/>
                  <a:gd name="connsiteX4" fmla="*/ 1187506 w 1194080"/>
                  <a:gd name="connsiteY4" fmla="*/ 522997 h 522997"/>
                  <a:gd name="connsiteX5" fmla="*/ 0 w 1194080"/>
                  <a:gd name="connsiteY5" fmla="*/ 522997 h 522997"/>
                  <a:gd name="connsiteX6" fmla="*/ 143623 w 1194080"/>
                  <a:gd name="connsiteY6" fmla="*/ 522997 h 522997"/>
                  <a:gd name="connsiteX7" fmla="*/ 358889 w 1194080"/>
                  <a:gd name="connsiteY7" fmla="*/ 491039 h 522997"/>
                  <a:gd name="connsiteX8" fmla="*/ 590213 w 1194080"/>
                  <a:gd name="connsiteY8" fmla="*/ 426141 h 522997"/>
                  <a:gd name="connsiteX0" fmla="*/ 590213 w 1194080"/>
                  <a:gd name="connsiteY0" fmla="*/ 426141 h 522997"/>
                  <a:gd name="connsiteX1" fmla="*/ 877163 w 1194080"/>
                  <a:gd name="connsiteY1" fmla="*/ 312265 h 522997"/>
                  <a:gd name="connsiteX2" fmla="*/ 1100675 w 1194080"/>
                  <a:gd name="connsiteY2" fmla="*/ 147485 h 522997"/>
                  <a:gd name="connsiteX3" fmla="*/ 1194080 w 1194080"/>
                  <a:gd name="connsiteY3" fmla="*/ 0 h 522997"/>
                  <a:gd name="connsiteX4" fmla="*/ 1187506 w 1194080"/>
                  <a:gd name="connsiteY4" fmla="*/ 522997 h 522997"/>
                  <a:gd name="connsiteX5" fmla="*/ 0 w 1194080"/>
                  <a:gd name="connsiteY5" fmla="*/ 522997 h 522997"/>
                  <a:gd name="connsiteX6" fmla="*/ 143623 w 1194080"/>
                  <a:gd name="connsiteY6" fmla="*/ 522997 h 522997"/>
                  <a:gd name="connsiteX7" fmla="*/ 358889 w 1194080"/>
                  <a:gd name="connsiteY7" fmla="*/ 491039 h 522997"/>
                  <a:gd name="connsiteX8" fmla="*/ 590213 w 1194080"/>
                  <a:gd name="connsiteY8" fmla="*/ 426141 h 52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4080" h="522997">
                    <a:moveTo>
                      <a:pt x="590213" y="426141"/>
                    </a:moveTo>
                    <a:cubicBezTo>
                      <a:pt x="663234" y="400316"/>
                      <a:pt x="793725" y="352153"/>
                      <a:pt x="877163" y="312265"/>
                    </a:cubicBezTo>
                    <a:cubicBezTo>
                      <a:pt x="960601" y="272377"/>
                      <a:pt x="999924" y="240087"/>
                      <a:pt x="1100675" y="147485"/>
                    </a:cubicBezTo>
                    <a:lnTo>
                      <a:pt x="1194080" y="0"/>
                    </a:lnTo>
                    <a:cubicBezTo>
                      <a:pt x="1193838" y="177610"/>
                      <a:pt x="1187748" y="345387"/>
                      <a:pt x="1187506" y="522997"/>
                    </a:cubicBezTo>
                    <a:lnTo>
                      <a:pt x="0" y="522997"/>
                    </a:lnTo>
                    <a:lnTo>
                      <a:pt x="143623" y="522997"/>
                    </a:lnTo>
                    <a:lnTo>
                      <a:pt x="358889" y="491039"/>
                    </a:lnTo>
                    <a:cubicBezTo>
                      <a:pt x="458219" y="469419"/>
                      <a:pt x="488993" y="463012"/>
                      <a:pt x="590213" y="426141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rgbClr val="0070C0">
                      <a:alpha val="80000"/>
                    </a:srgbClr>
                  </a:gs>
                  <a:gs pos="78000">
                    <a:schemeClr val="accent6"/>
                  </a:gs>
                  <a:gs pos="62000">
                    <a:schemeClr val="accent6">
                      <a:lumMod val="93000"/>
                      <a:lumOff val="7000"/>
                    </a:schemeClr>
                  </a:gs>
                  <a:gs pos="45000">
                    <a:srgbClr val="00B05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9" name="Groupe 58"/>
              <p:cNvGrpSpPr/>
              <p:nvPr/>
            </p:nvGrpSpPr>
            <p:grpSpPr>
              <a:xfrm>
                <a:off x="4400121" y="3713232"/>
                <a:ext cx="1259794" cy="658713"/>
                <a:chOff x="1591003" y="3499465"/>
                <a:chExt cx="1236934" cy="656457"/>
              </a:xfrm>
            </p:grpSpPr>
            <p:cxnSp>
              <p:nvCxnSpPr>
                <p:cNvPr id="60" name="Connecteur droit avec flèche 59"/>
                <p:cNvCxnSpPr/>
                <p:nvPr/>
              </p:nvCxnSpPr>
              <p:spPr>
                <a:xfrm>
                  <a:off x="1591003" y="4151175"/>
                  <a:ext cx="1236934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avec flèche 60"/>
                <p:cNvCxnSpPr/>
                <p:nvPr/>
              </p:nvCxnSpPr>
              <p:spPr>
                <a:xfrm flipV="1">
                  <a:off x="1595071" y="3499465"/>
                  <a:ext cx="0" cy="656457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" name="Rectangle 56"/>
            <p:cNvSpPr/>
            <p:nvPr/>
          </p:nvSpPr>
          <p:spPr>
            <a:xfrm>
              <a:off x="1822063" y="4460332"/>
              <a:ext cx="749666" cy="33855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600" b="1" dirty="0" smtClean="0">
                  <a:ln w="12700">
                    <a:solidFill>
                      <a:srgbClr val="000000">
                        <a:alpha val="0"/>
                      </a:srgbClr>
                    </a:solidFill>
                    <a:prstDash val="solid"/>
                  </a:ln>
                  <a:gradFill>
                    <a:gsLst>
                      <a:gs pos="28000">
                        <a:srgbClr val="0070C0"/>
                      </a:gs>
                      <a:gs pos="78000">
                        <a:srgbClr val="FFD200"/>
                      </a:gs>
                      <a:gs pos="62000">
                        <a:srgbClr val="FFD200">
                          <a:lumMod val="93000"/>
                          <a:lumOff val="7000"/>
                        </a:srgbClr>
                      </a:gs>
                      <a:gs pos="45000">
                        <a:srgbClr val="00B050"/>
                      </a:gs>
                      <a:gs pos="100000">
                        <a:srgbClr val="FF0000"/>
                      </a:gs>
                    </a:gsLst>
                    <a:lin ang="0" scaled="1"/>
                  </a:gra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QUIC</a:t>
              </a:r>
              <a:endParaRPr lang="fr-FR" sz="1600" b="1" dirty="0">
                <a:ln w="12700">
                  <a:solidFill>
                    <a:srgbClr val="000000">
                      <a:alpha val="0"/>
                    </a:srgbClr>
                  </a:solidFill>
                  <a:prstDash val="solid"/>
                </a:ln>
                <a:gradFill>
                  <a:gsLst>
                    <a:gs pos="28000">
                      <a:srgbClr val="0070C0"/>
                    </a:gs>
                    <a:gs pos="78000">
                      <a:srgbClr val="FFD200"/>
                    </a:gs>
                    <a:gs pos="62000">
                      <a:srgbClr val="FFD200">
                        <a:lumMod val="93000"/>
                        <a:lumOff val="7000"/>
                      </a:srgbClr>
                    </a:gs>
                    <a:gs pos="45000">
                      <a:srgbClr val="00B050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5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 t="34124" r="26043" b="31753"/>
          <a:stretch/>
        </p:blipFill>
        <p:spPr bwMode="auto">
          <a:xfrm>
            <a:off x="6200140" y="3385167"/>
            <a:ext cx="430255" cy="1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3630" r="24303" b="994"/>
          <a:stretch/>
        </p:blipFill>
        <p:spPr bwMode="auto">
          <a:xfrm flipH="1">
            <a:off x="5330921" y="4197428"/>
            <a:ext cx="183890" cy="18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8" t="27889" r="33436" b="28904"/>
          <a:stretch/>
        </p:blipFill>
        <p:spPr bwMode="auto">
          <a:xfrm flipH="1">
            <a:off x="5580112" y="4197427"/>
            <a:ext cx="189291" cy="18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4570" y="4197427"/>
            <a:ext cx="177590" cy="18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s://daniel.haxx.se/blog/wp-content/uploads/2017/06/QUI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715766"/>
            <a:ext cx="631448" cy="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600" dirty="0" err="1" smtClean="0">
                <a:solidFill>
                  <a:schemeClr val="bg1"/>
                </a:solidFill>
              </a:rPr>
              <a:t>Thank</a:t>
            </a:r>
            <a:r>
              <a:rPr lang="fr-FR" sz="6600" dirty="0" smtClean="0">
                <a:solidFill>
                  <a:schemeClr val="bg1"/>
                </a:solidFill>
              </a:rPr>
              <a:t> </a:t>
            </a:r>
            <a:r>
              <a:rPr lang="fr-FR" sz="6600" dirty="0" err="1" smtClean="0">
                <a:solidFill>
                  <a:schemeClr val="bg1"/>
                </a:solidFill>
              </a:rPr>
              <a:t>you</a:t>
            </a:r>
            <a:endParaRPr lang="fr-F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5786" y="0"/>
            <a:ext cx="8250630" cy="1034129"/>
          </a:xfrm>
          <a:prstGeom prst="rect">
            <a:avLst/>
          </a:prstGeom>
        </p:spPr>
        <p:txBody>
          <a:bodyPr wrap="square" lIns="164592" tIns="182880" rIns="182880" bIns="219456">
            <a:spAutoFit/>
          </a:bodyPr>
          <a:lstStyle/>
          <a:p>
            <a:pPr>
              <a:lnSpc>
                <a:spcPct val="85000"/>
              </a:lnSpc>
            </a:pPr>
            <a:r>
              <a:rPr lang="fr-FR" sz="4800" spc="-20" dirty="0" smtClean="0">
                <a:solidFill>
                  <a:schemeClr val="bg2"/>
                </a:solidFill>
              </a:rPr>
              <a:t>Layer 4 </a:t>
            </a:r>
            <a:r>
              <a:rPr lang="fr-FR" sz="4800" spc="-20" dirty="0" smtClean="0">
                <a:solidFill>
                  <a:schemeClr val="bg2"/>
                </a:solidFill>
              </a:rPr>
              <a:t>in </a:t>
            </a:r>
            <a:r>
              <a:rPr lang="fr-FR" sz="4800" spc="-20" dirty="0" err="1" smtClean="0">
                <a:solidFill>
                  <a:schemeClr val="bg2"/>
                </a:solidFill>
              </a:rPr>
              <a:t>theory</a:t>
            </a:r>
            <a:r>
              <a:rPr lang="fr-FR" sz="4800" spc="-20" dirty="0" smtClean="0">
                <a:solidFill>
                  <a:schemeClr val="bg2"/>
                </a:solidFill>
              </a:rPr>
              <a:t> </a:t>
            </a:r>
            <a:endParaRPr lang="fr-FR" sz="4800" spc="-2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738" y="1419622"/>
            <a:ext cx="718540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End-to-end connectivity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r>
              <a:rPr lang="en-US" sz="14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UDP</a:t>
            </a:r>
          </a:p>
          <a:p>
            <a:endParaRPr lang="en-US" sz="1600" b="1" spc="-2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 control  </a:t>
            </a:r>
            <a:br>
              <a:rPr lang="en-US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(TCP)</a:t>
            </a:r>
            <a:br>
              <a:rPr lang="en-US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spc="-2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 control  </a:t>
            </a:r>
            <a:b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(TCP)</a:t>
            </a:r>
            <a:endParaRPr lang="en-US" sz="16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spc="-2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0" name="Rectangle à coins arrondis 129"/>
          <p:cNvSpPr/>
          <p:nvPr/>
        </p:nvSpPr>
        <p:spPr>
          <a:xfrm>
            <a:off x="251520" y="1034129"/>
            <a:ext cx="8578154" cy="376986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39552" y="843558"/>
            <a:ext cx="3056516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>
            <a:spAutoFit/>
          </a:bodyPr>
          <a:lstStyle/>
          <a:p>
            <a:pPr marL="0" lvl="2" indent="0" algn="ctr">
              <a:buClr>
                <a:srgbClr val="FF7900"/>
              </a:buClr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The transport layer</a:t>
            </a:r>
            <a:endParaRPr lang="en-US" sz="2400" dirty="0">
              <a:solidFill>
                <a:srgbClr val="00B0F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915816" y="2051847"/>
            <a:ext cx="5703034" cy="2248095"/>
            <a:chOff x="3779912" y="2211710"/>
            <a:chExt cx="4633114" cy="1679228"/>
          </a:xfrm>
        </p:grpSpPr>
        <p:sp>
          <p:nvSpPr>
            <p:cNvPr id="27" name="Flèche gauche 26"/>
            <p:cNvSpPr/>
            <p:nvPr/>
          </p:nvSpPr>
          <p:spPr>
            <a:xfrm>
              <a:off x="5056073" y="2211710"/>
              <a:ext cx="2183682" cy="291355"/>
            </a:xfrm>
            <a:prstGeom prst="leftArrow">
              <a:avLst>
                <a:gd name="adj1" fmla="val 65580"/>
                <a:gd name="adj2" fmla="val 50000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712788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FFFFFF"/>
                  </a:solidFill>
                </a:rPr>
                <a:t>                                               </a:t>
              </a:r>
              <a:r>
                <a:rPr lang="fr-FR" sz="1000" dirty="0">
                  <a:solidFill>
                    <a:srgbClr val="FFFFFF"/>
                  </a:solidFill>
                </a:rPr>
                <a:t>Data</a:t>
              </a:r>
            </a:p>
          </p:txBody>
        </p:sp>
        <p:sp>
          <p:nvSpPr>
            <p:cNvPr id="28" name="Flèche gauche 27"/>
            <p:cNvSpPr/>
            <p:nvPr/>
          </p:nvSpPr>
          <p:spPr>
            <a:xfrm flipH="1">
              <a:off x="5121548" y="3601786"/>
              <a:ext cx="2069128" cy="289152"/>
            </a:xfrm>
            <a:prstGeom prst="leftArrow">
              <a:avLst>
                <a:gd name="adj1" fmla="val 64504"/>
                <a:gd name="adj2" fmla="val 50000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712788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FFFFFF"/>
                  </a:solidFill>
                </a:rPr>
                <a:t>	                          </a:t>
              </a:r>
              <a:r>
                <a:rPr lang="fr-FR" sz="1200" dirty="0" err="1">
                  <a:solidFill>
                    <a:srgbClr val="FFFFFF"/>
                  </a:solidFill>
                </a:rPr>
                <a:t>Ack</a:t>
              </a:r>
              <a:endParaRPr lang="fr-FR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29" name="Groupe 28"/>
            <p:cNvGrpSpPr/>
            <p:nvPr/>
          </p:nvGrpSpPr>
          <p:grpSpPr>
            <a:xfrm flipH="1" flipV="1">
              <a:off x="4700596" y="2283718"/>
              <a:ext cx="328054" cy="1523969"/>
              <a:chOff x="7882823" y="1050241"/>
              <a:chExt cx="490120" cy="1152661"/>
            </a:xfrm>
            <a:solidFill>
              <a:schemeClr val="bg1">
                <a:lumMod val="85000"/>
              </a:schemeClr>
            </a:solidFill>
          </p:grpSpPr>
          <p:sp>
            <p:nvSpPr>
              <p:cNvPr id="30" name="Virage 29"/>
              <p:cNvSpPr/>
              <p:nvPr/>
            </p:nvSpPr>
            <p:spPr>
              <a:xfrm flipH="1">
                <a:off x="7882823" y="1050241"/>
                <a:ext cx="471126" cy="308355"/>
              </a:xfrm>
              <a:prstGeom prst="bentArrow">
                <a:avLst>
                  <a:gd name="adj1" fmla="val 43139"/>
                  <a:gd name="adj2" fmla="val 32815"/>
                  <a:gd name="adj3" fmla="val 30740"/>
                  <a:gd name="adj4" fmla="val 60972"/>
                </a:avLst>
              </a:prstGeom>
              <a:solidFill>
                <a:srgbClr val="4BB4E6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278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Virage 30"/>
              <p:cNvSpPr/>
              <p:nvPr/>
            </p:nvSpPr>
            <p:spPr>
              <a:xfrm rot="5400000" flipH="1">
                <a:off x="7999871" y="1829830"/>
                <a:ext cx="312647" cy="433497"/>
              </a:xfrm>
              <a:prstGeom prst="bentArrow">
                <a:avLst>
                  <a:gd name="adj1" fmla="val 47249"/>
                  <a:gd name="adj2" fmla="val 34312"/>
                  <a:gd name="adj3" fmla="val 27570"/>
                  <a:gd name="adj4" fmla="val 55688"/>
                </a:avLst>
              </a:prstGeom>
              <a:solidFill>
                <a:srgbClr val="4BB4E6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278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Freeform 26"/>
            <p:cNvSpPr>
              <a:spLocks noChangeAspect="1" noEditPoints="1"/>
            </p:cNvSpPr>
            <p:nvPr/>
          </p:nvSpPr>
          <p:spPr bwMode="auto">
            <a:xfrm>
              <a:off x="7260898" y="2833642"/>
              <a:ext cx="333827" cy="340405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5173101" y="2307419"/>
              <a:ext cx="374681" cy="113037"/>
              <a:chOff x="2869540" y="1012328"/>
              <a:chExt cx="374681" cy="87945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2936367" y="1012329"/>
                <a:ext cx="307854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2869540" y="1012328"/>
                <a:ext cx="132217" cy="86400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000" dirty="0" smtClean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#6</a:t>
                </a:r>
                <a:endParaRPr lang="fr-FR" sz="10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5611172" y="2306973"/>
              <a:ext cx="374681" cy="113037"/>
              <a:chOff x="2869540" y="1012328"/>
              <a:chExt cx="374681" cy="87945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2936367" y="1012329"/>
                <a:ext cx="307854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869540" y="1012328"/>
                <a:ext cx="132217" cy="86400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000" dirty="0" smtClean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#8</a:t>
                </a:r>
                <a:endParaRPr lang="fr-FR" sz="10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39" name="Groupe 38"/>
            <p:cNvGrpSpPr/>
            <p:nvPr/>
          </p:nvGrpSpPr>
          <p:grpSpPr>
            <a:xfrm>
              <a:off x="6412363" y="2306210"/>
              <a:ext cx="374681" cy="113037"/>
              <a:chOff x="2755726" y="1012328"/>
              <a:chExt cx="374681" cy="87945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2822553" y="1012329"/>
                <a:ext cx="307854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755726" y="1012328"/>
                <a:ext cx="132217" cy="86400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000" dirty="0" smtClean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#9</a:t>
                </a:r>
                <a:endParaRPr lang="fr-FR" sz="10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3" name="Groupe 42"/>
            <p:cNvGrpSpPr/>
            <p:nvPr/>
          </p:nvGrpSpPr>
          <p:grpSpPr>
            <a:xfrm>
              <a:off x="5535265" y="3683984"/>
              <a:ext cx="284029" cy="119185"/>
              <a:chOff x="1854075" y="1563638"/>
              <a:chExt cx="284029" cy="119185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1854075" y="1563638"/>
                <a:ext cx="284029" cy="119185"/>
                <a:chOff x="3020818" y="1667871"/>
                <a:chExt cx="214115" cy="88068"/>
              </a:xfrm>
            </p:grpSpPr>
            <p:sp>
              <p:nvSpPr>
                <p:cNvPr id="51" name="Rectangle 50"/>
                <p:cNvSpPr/>
                <p:nvPr/>
              </p:nvSpPr>
              <p:spPr bwMode="auto">
                <a:xfrm>
                  <a:off x="3020818" y="1667995"/>
                  <a:ext cx="205882" cy="8794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tint val="66000"/>
                        <a:satMod val="160000"/>
                      </a:schemeClr>
                    </a:gs>
                    <a:gs pos="50000">
                      <a:schemeClr val="tx2">
                        <a:tint val="44500"/>
                        <a:satMod val="160000"/>
                      </a:schemeClr>
                    </a:gs>
                    <a:gs pos="100000">
                      <a:schemeClr val="tx2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endParaRPr lang="fr-FR" sz="1200" dirty="0">
                    <a:solidFill>
                      <a:srgbClr val="FFB4E6">
                        <a:lumMod val="65000"/>
                        <a:lumOff val="35000"/>
                      </a:srgbClr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203848" y="1667871"/>
                  <a:ext cx="31085" cy="8793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endParaRPr lang="fr-FR" sz="1200" dirty="0">
                    <a:solidFill>
                      <a:srgbClr val="FFB4E6">
                        <a:lumMod val="65000"/>
                        <a:lumOff val="35000"/>
                      </a:srgbClr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p:grpSp>
          <p:sp>
            <p:nvSpPr>
              <p:cNvPr id="48" name="Rectangle 47"/>
              <p:cNvSpPr/>
              <p:nvPr/>
            </p:nvSpPr>
            <p:spPr bwMode="auto">
              <a:xfrm>
                <a:off x="1991989" y="1563806"/>
                <a:ext cx="142788" cy="119017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000" dirty="0" smtClean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#4</a:t>
                </a:r>
                <a:endParaRPr lang="fr-FR" sz="10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67" name="Groupe 66"/>
            <p:cNvGrpSpPr/>
            <p:nvPr/>
          </p:nvGrpSpPr>
          <p:grpSpPr>
            <a:xfrm>
              <a:off x="6320789" y="3683984"/>
              <a:ext cx="284029" cy="119185"/>
              <a:chOff x="1854075" y="1563638"/>
              <a:chExt cx="284029" cy="119185"/>
            </a:xfrm>
          </p:grpSpPr>
          <p:grpSp>
            <p:nvGrpSpPr>
              <p:cNvPr id="68" name="Groupe 67"/>
              <p:cNvGrpSpPr/>
              <p:nvPr/>
            </p:nvGrpSpPr>
            <p:grpSpPr>
              <a:xfrm>
                <a:off x="1854075" y="1563638"/>
                <a:ext cx="284029" cy="119185"/>
                <a:chOff x="3020818" y="1667871"/>
                <a:chExt cx="214115" cy="88068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3020818" y="1667995"/>
                  <a:ext cx="205882" cy="8794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tint val="66000"/>
                        <a:satMod val="160000"/>
                      </a:schemeClr>
                    </a:gs>
                    <a:gs pos="50000">
                      <a:schemeClr val="tx2">
                        <a:tint val="44500"/>
                        <a:satMod val="160000"/>
                      </a:schemeClr>
                    </a:gs>
                    <a:gs pos="100000">
                      <a:schemeClr val="tx2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endParaRPr lang="fr-FR" sz="1200" dirty="0">
                    <a:solidFill>
                      <a:srgbClr val="FFB4E6">
                        <a:lumMod val="65000"/>
                        <a:lumOff val="35000"/>
                      </a:srgbClr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3203848" y="1667871"/>
                  <a:ext cx="31085" cy="8793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endParaRPr lang="fr-FR" sz="1200" dirty="0">
                    <a:solidFill>
                      <a:srgbClr val="FFB4E6">
                        <a:lumMod val="65000"/>
                        <a:lumOff val="35000"/>
                      </a:srgbClr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p:grpSp>
          <p:sp>
            <p:nvSpPr>
              <p:cNvPr id="69" name="Rectangle 68"/>
              <p:cNvSpPr/>
              <p:nvPr/>
            </p:nvSpPr>
            <p:spPr bwMode="auto">
              <a:xfrm>
                <a:off x="1991989" y="1563806"/>
                <a:ext cx="142788" cy="119017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000" dirty="0" smtClean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</a:t>
                </a:r>
                <a:r>
                  <a:rPr lang="fr-FR" sz="1000" dirty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2</a:t>
                </a:r>
              </a:p>
            </p:txBody>
          </p:sp>
        </p:grpSp>
        <p:sp>
          <p:nvSpPr>
            <p:cNvPr id="78" name="Freeform 21"/>
            <p:cNvSpPr>
              <a:spLocks noChangeAspect="1" noEditPoints="1"/>
            </p:cNvSpPr>
            <p:nvPr/>
          </p:nvSpPr>
          <p:spPr bwMode="auto">
            <a:xfrm>
              <a:off x="4686703" y="2781613"/>
              <a:ext cx="317939" cy="415962"/>
            </a:xfrm>
            <a:custGeom>
              <a:avLst/>
              <a:gdLst>
                <a:gd name="T0" fmla="*/ 566 w 866"/>
                <a:gd name="T1" fmla="*/ 417 h 1133"/>
                <a:gd name="T2" fmla="*/ 566 w 866"/>
                <a:gd name="T3" fmla="*/ 433 h 1133"/>
                <a:gd name="T4" fmla="*/ 766 w 866"/>
                <a:gd name="T5" fmla="*/ 217 h 1133"/>
                <a:gd name="T6" fmla="*/ 550 w 866"/>
                <a:gd name="T7" fmla="*/ 0 h 1133"/>
                <a:gd name="T8" fmla="*/ 339 w 866"/>
                <a:gd name="T9" fmla="*/ 168 h 1133"/>
                <a:gd name="T10" fmla="*/ 566 w 866"/>
                <a:gd name="T11" fmla="*/ 417 h 1133"/>
                <a:gd name="T12" fmla="*/ 698 w 866"/>
                <a:gd name="T13" fmla="*/ 442 h 1133"/>
                <a:gd name="T14" fmla="*/ 556 w 866"/>
                <a:gd name="T15" fmla="*/ 487 h 1133"/>
                <a:gd name="T16" fmla="*/ 474 w 866"/>
                <a:gd name="T17" fmla="*/ 611 h 1133"/>
                <a:gd name="T18" fmla="*/ 666 w 866"/>
                <a:gd name="T19" fmla="*/ 867 h 1133"/>
                <a:gd name="T20" fmla="*/ 666 w 866"/>
                <a:gd name="T21" fmla="*/ 898 h 1133"/>
                <a:gd name="T22" fmla="*/ 666 w 866"/>
                <a:gd name="T23" fmla="*/ 933 h 1133"/>
                <a:gd name="T24" fmla="*/ 866 w 866"/>
                <a:gd name="T25" fmla="*/ 933 h 1133"/>
                <a:gd name="T26" fmla="*/ 866 w 866"/>
                <a:gd name="T27" fmla="*/ 667 h 1133"/>
                <a:gd name="T28" fmla="*/ 698 w 866"/>
                <a:gd name="T29" fmla="*/ 442 h 1133"/>
                <a:gd name="T30" fmla="*/ 464 w 866"/>
                <a:gd name="T31" fmla="*/ 642 h 1133"/>
                <a:gd name="T32" fmla="*/ 316 w 866"/>
                <a:gd name="T33" fmla="*/ 687 h 1133"/>
                <a:gd name="T34" fmla="*/ 168 w 866"/>
                <a:gd name="T35" fmla="*/ 642 h 1133"/>
                <a:gd name="T36" fmla="*/ 0 w 866"/>
                <a:gd name="T37" fmla="*/ 867 h 1133"/>
                <a:gd name="T38" fmla="*/ 0 w 866"/>
                <a:gd name="T39" fmla="*/ 1067 h 1133"/>
                <a:gd name="T40" fmla="*/ 66 w 866"/>
                <a:gd name="T41" fmla="*/ 1133 h 1133"/>
                <a:gd name="T42" fmla="*/ 633 w 866"/>
                <a:gd name="T43" fmla="*/ 1133 h 1133"/>
                <a:gd name="T44" fmla="*/ 633 w 866"/>
                <a:gd name="T45" fmla="*/ 867 h 1133"/>
                <a:gd name="T46" fmla="*/ 464 w 866"/>
                <a:gd name="T47" fmla="*/ 642 h 1133"/>
                <a:gd name="T48" fmla="*/ 316 w 866"/>
                <a:gd name="T49" fmla="*/ 633 h 1133"/>
                <a:gd name="T50" fmla="*/ 533 w 866"/>
                <a:gd name="T51" fmla="*/ 417 h 1133"/>
                <a:gd name="T52" fmla="*/ 316 w 866"/>
                <a:gd name="T53" fmla="*/ 200 h 1133"/>
                <a:gd name="T54" fmla="*/ 100 w 866"/>
                <a:gd name="T55" fmla="*/ 417 h 1133"/>
                <a:gd name="T56" fmla="*/ 316 w 866"/>
                <a:gd name="T57" fmla="*/ 6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6" h="1133">
                  <a:moveTo>
                    <a:pt x="566" y="417"/>
                  </a:moveTo>
                  <a:cubicBezTo>
                    <a:pt x="566" y="422"/>
                    <a:pt x="566" y="427"/>
                    <a:pt x="566" y="433"/>
                  </a:cubicBezTo>
                  <a:cubicBezTo>
                    <a:pt x="678" y="424"/>
                    <a:pt x="766" y="331"/>
                    <a:pt x="766" y="217"/>
                  </a:cubicBezTo>
                  <a:cubicBezTo>
                    <a:pt x="766" y="97"/>
                    <a:pt x="669" y="0"/>
                    <a:pt x="550" y="0"/>
                  </a:cubicBezTo>
                  <a:cubicBezTo>
                    <a:pt x="447" y="0"/>
                    <a:pt x="361" y="72"/>
                    <a:pt x="339" y="168"/>
                  </a:cubicBezTo>
                  <a:cubicBezTo>
                    <a:pt x="466" y="179"/>
                    <a:pt x="566" y="286"/>
                    <a:pt x="566" y="417"/>
                  </a:cubicBezTo>
                  <a:close/>
                  <a:moveTo>
                    <a:pt x="698" y="442"/>
                  </a:moveTo>
                  <a:cubicBezTo>
                    <a:pt x="657" y="469"/>
                    <a:pt x="609" y="485"/>
                    <a:pt x="556" y="487"/>
                  </a:cubicBezTo>
                  <a:cubicBezTo>
                    <a:pt x="542" y="536"/>
                    <a:pt x="513" y="579"/>
                    <a:pt x="474" y="611"/>
                  </a:cubicBezTo>
                  <a:cubicBezTo>
                    <a:pt x="585" y="643"/>
                    <a:pt x="666" y="745"/>
                    <a:pt x="666" y="867"/>
                  </a:cubicBezTo>
                  <a:cubicBezTo>
                    <a:pt x="666" y="898"/>
                    <a:pt x="666" y="898"/>
                    <a:pt x="666" y="898"/>
                  </a:cubicBezTo>
                  <a:cubicBezTo>
                    <a:pt x="666" y="933"/>
                    <a:pt x="666" y="933"/>
                    <a:pt x="666" y="933"/>
                  </a:cubicBezTo>
                  <a:cubicBezTo>
                    <a:pt x="866" y="933"/>
                    <a:pt x="866" y="933"/>
                    <a:pt x="866" y="933"/>
                  </a:cubicBezTo>
                  <a:cubicBezTo>
                    <a:pt x="866" y="667"/>
                    <a:pt x="866" y="667"/>
                    <a:pt x="866" y="667"/>
                  </a:cubicBezTo>
                  <a:cubicBezTo>
                    <a:pt x="866" y="560"/>
                    <a:pt x="795" y="471"/>
                    <a:pt x="698" y="442"/>
                  </a:cubicBezTo>
                  <a:close/>
                  <a:moveTo>
                    <a:pt x="464" y="642"/>
                  </a:moveTo>
                  <a:cubicBezTo>
                    <a:pt x="422" y="670"/>
                    <a:pt x="371" y="687"/>
                    <a:pt x="316" y="687"/>
                  </a:cubicBezTo>
                  <a:cubicBezTo>
                    <a:pt x="262" y="687"/>
                    <a:pt x="211" y="670"/>
                    <a:pt x="168" y="642"/>
                  </a:cubicBezTo>
                  <a:cubicBezTo>
                    <a:pt x="71" y="671"/>
                    <a:pt x="0" y="760"/>
                    <a:pt x="0" y="8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103"/>
                    <a:pt x="30" y="1133"/>
                    <a:pt x="66" y="1133"/>
                  </a:cubicBezTo>
                  <a:cubicBezTo>
                    <a:pt x="633" y="1133"/>
                    <a:pt x="633" y="1133"/>
                    <a:pt x="633" y="1133"/>
                  </a:cubicBezTo>
                  <a:cubicBezTo>
                    <a:pt x="633" y="867"/>
                    <a:pt x="633" y="867"/>
                    <a:pt x="633" y="867"/>
                  </a:cubicBezTo>
                  <a:cubicBezTo>
                    <a:pt x="633" y="760"/>
                    <a:pt x="562" y="671"/>
                    <a:pt x="464" y="642"/>
                  </a:cubicBezTo>
                  <a:close/>
                  <a:moveTo>
                    <a:pt x="316" y="633"/>
                  </a:moveTo>
                  <a:cubicBezTo>
                    <a:pt x="436" y="633"/>
                    <a:pt x="533" y="536"/>
                    <a:pt x="533" y="417"/>
                  </a:cubicBezTo>
                  <a:cubicBezTo>
                    <a:pt x="533" y="297"/>
                    <a:pt x="436" y="200"/>
                    <a:pt x="316" y="200"/>
                  </a:cubicBezTo>
                  <a:cubicBezTo>
                    <a:pt x="197" y="200"/>
                    <a:pt x="100" y="297"/>
                    <a:pt x="100" y="417"/>
                  </a:cubicBezTo>
                  <a:cubicBezTo>
                    <a:pt x="100" y="536"/>
                    <a:pt x="197" y="633"/>
                    <a:pt x="316" y="6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3779912" y="2374965"/>
              <a:ext cx="804244" cy="1175268"/>
              <a:chOff x="4211960" y="1851670"/>
              <a:chExt cx="731131" cy="1175268"/>
            </a:xfrm>
          </p:grpSpPr>
          <p:sp>
            <p:nvSpPr>
              <p:cNvPr id="92" name="Rectangle à coins arrondis 91"/>
              <p:cNvSpPr/>
              <p:nvPr/>
            </p:nvSpPr>
            <p:spPr>
              <a:xfrm>
                <a:off x="4213143" y="2258318"/>
                <a:ext cx="720000" cy="360000"/>
              </a:xfrm>
              <a:prstGeom prst="roundRect">
                <a:avLst/>
              </a:prstGeom>
              <a:solidFill>
                <a:srgbClr val="00B0F0">
                  <a:alpha val="80000"/>
                </a:srgb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Layer 4 TCP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à coins arrondis 95"/>
              <p:cNvSpPr/>
              <p:nvPr/>
            </p:nvSpPr>
            <p:spPr>
              <a:xfrm>
                <a:off x="4223091" y="2666938"/>
                <a:ext cx="720000" cy="3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Layer 3 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 smtClean="0">
                    <a:solidFill>
                      <a:schemeClr val="tx1"/>
                    </a:solidFill>
                  </a:rPr>
                  <a:t>IP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à coins arrondis 96"/>
              <p:cNvSpPr/>
              <p:nvPr/>
            </p:nvSpPr>
            <p:spPr>
              <a:xfrm>
                <a:off x="4211960" y="1851670"/>
                <a:ext cx="720000" cy="360000"/>
              </a:xfrm>
              <a:prstGeom prst="roundRect">
                <a:avLst/>
              </a:prstGeom>
              <a:solidFill>
                <a:srgbClr val="FF5050">
                  <a:alpha val="80000"/>
                </a:srgb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Layer 5+</a:t>
                </a:r>
                <a:br>
                  <a:rPr lang="en-US" sz="1200" dirty="0" smtClean="0">
                    <a:solidFill>
                      <a:schemeClr val="tx1"/>
                    </a:solidFill>
                  </a:rPr>
                </a:br>
                <a:r>
                  <a:rPr lang="en-US" sz="1200" dirty="0" smtClean="0">
                    <a:solidFill>
                      <a:schemeClr val="tx1"/>
                    </a:solidFill>
                  </a:rPr>
                  <a:t>HTTP</a:t>
                </a:r>
                <a:br>
                  <a:rPr lang="en-US" sz="1200" dirty="0" smtClean="0">
                    <a:solidFill>
                      <a:schemeClr val="tx1"/>
                    </a:solidFill>
                  </a:rPr>
                </a:b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e 3"/>
            <p:cNvGrpSpPr/>
            <p:nvPr/>
          </p:nvGrpSpPr>
          <p:grpSpPr>
            <a:xfrm>
              <a:off x="7681895" y="2335807"/>
              <a:ext cx="731131" cy="1175268"/>
              <a:chOff x="8603265" y="1757296"/>
              <a:chExt cx="731131" cy="1175268"/>
            </a:xfrm>
          </p:grpSpPr>
          <p:sp>
            <p:nvSpPr>
              <p:cNvPr id="98" name="Rectangle à coins arrondis 97"/>
              <p:cNvSpPr/>
              <p:nvPr/>
            </p:nvSpPr>
            <p:spPr>
              <a:xfrm>
                <a:off x="8604448" y="2163944"/>
                <a:ext cx="720000" cy="360000"/>
              </a:xfrm>
              <a:prstGeom prst="roundRect">
                <a:avLst/>
              </a:prstGeom>
              <a:solidFill>
                <a:srgbClr val="00B0F0">
                  <a:alpha val="80000"/>
                </a:srgb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TCP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à coins arrondis 98"/>
              <p:cNvSpPr/>
              <p:nvPr/>
            </p:nvSpPr>
            <p:spPr>
              <a:xfrm>
                <a:off x="8614396" y="2572564"/>
                <a:ext cx="720000" cy="3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IP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à coins arrondis 99"/>
              <p:cNvSpPr/>
              <p:nvPr/>
            </p:nvSpPr>
            <p:spPr>
              <a:xfrm>
                <a:off x="8603265" y="1757296"/>
                <a:ext cx="720000" cy="360000"/>
              </a:xfrm>
              <a:prstGeom prst="roundRect">
                <a:avLst/>
              </a:prstGeom>
              <a:solidFill>
                <a:srgbClr val="FF5050">
                  <a:alpha val="80000"/>
                </a:srgb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HTTP</a:t>
                </a:r>
                <a:br>
                  <a:rPr lang="en-US" sz="1200" dirty="0" smtClean="0">
                    <a:solidFill>
                      <a:schemeClr val="tx1"/>
                    </a:solidFill>
                  </a:rPr>
                </a:b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" name="Rectangle à coins arrondis 104"/>
            <p:cNvSpPr/>
            <p:nvPr/>
          </p:nvSpPr>
          <p:spPr>
            <a:xfrm>
              <a:off x="5786201" y="3151075"/>
              <a:ext cx="720000" cy="360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IP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5822975" y="3225179"/>
              <a:ext cx="213787" cy="216000"/>
              <a:chOff x="5531600" y="2067654"/>
              <a:chExt cx="350718" cy="360080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5531600" y="2067654"/>
                <a:ext cx="350718" cy="3600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" name="Groupe 7"/>
              <p:cNvGrpSpPr/>
              <p:nvPr/>
            </p:nvGrpSpPr>
            <p:grpSpPr>
              <a:xfrm>
                <a:off x="5580112" y="2114452"/>
                <a:ext cx="263269" cy="292962"/>
                <a:chOff x="4304011" y="3680999"/>
                <a:chExt cx="263269" cy="292962"/>
              </a:xfrm>
              <a:solidFill>
                <a:schemeClr val="bg1"/>
              </a:solidFill>
            </p:grpSpPr>
            <p:sp>
              <p:nvSpPr>
                <p:cNvPr id="7" name="Flèche droite 6"/>
                <p:cNvSpPr/>
                <p:nvPr/>
              </p:nvSpPr>
              <p:spPr>
                <a:xfrm>
                  <a:off x="4304011" y="3782793"/>
                  <a:ext cx="108202" cy="87237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Flèche droite 105"/>
                <p:cNvSpPr/>
                <p:nvPr/>
              </p:nvSpPr>
              <p:spPr>
                <a:xfrm rot="10800000">
                  <a:off x="4459078" y="3782789"/>
                  <a:ext cx="108202" cy="87237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Flèche droite 106"/>
                <p:cNvSpPr/>
                <p:nvPr/>
              </p:nvSpPr>
              <p:spPr>
                <a:xfrm rot="16200000">
                  <a:off x="4378187" y="3691481"/>
                  <a:ext cx="108202" cy="87237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Flèche droite 107"/>
                <p:cNvSpPr/>
                <p:nvPr/>
              </p:nvSpPr>
              <p:spPr>
                <a:xfrm rot="5400000">
                  <a:off x="4378187" y="3876241"/>
                  <a:ext cx="108202" cy="87237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23" name="Groupe 122"/>
            <p:cNvGrpSpPr/>
            <p:nvPr/>
          </p:nvGrpSpPr>
          <p:grpSpPr>
            <a:xfrm rot="10800000" flipH="1" flipV="1">
              <a:off x="7239756" y="2304168"/>
              <a:ext cx="328054" cy="1523969"/>
              <a:chOff x="7882823" y="1050241"/>
              <a:chExt cx="490120" cy="1152661"/>
            </a:xfrm>
            <a:solidFill>
              <a:schemeClr val="bg1">
                <a:lumMod val="85000"/>
              </a:schemeClr>
            </a:solidFill>
          </p:grpSpPr>
          <p:sp>
            <p:nvSpPr>
              <p:cNvPr id="124" name="Virage 123"/>
              <p:cNvSpPr/>
              <p:nvPr/>
            </p:nvSpPr>
            <p:spPr>
              <a:xfrm flipH="1">
                <a:off x="7882823" y="1050241"/>
                <a:ext cx="471126" cy="308355"/>
              </a:xfrm>
              <a:prstGeom prst="bentArrow">
                <a:avLst>
                  <a:gd name="adj1" fmla="val 43139"/>
                  <a:gd name="adj2" fmla="val 32815"/>
                  <a:gd name="adj3" fmla="val 30740"/>
                  <a:gd name="adj4" fmla="val 60972"/>
                </a:avLst>
              </a:prstGeom>
              <a:solidFill>
                <a:srgbClr val="4BB4E6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278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Virage 124"/>
              <p:cNvSpPr/>
              <p:nvPr/>
            </p:nvSpPr>
            <p:spPr>
              <a:xfrm rot="5400000" flipH="1">
                <a:off x="7999871" y="1829830"/>
                <a:ext cx="312647" cy="433497"/>
              </a:xfrm>
              <a:prstGeom prst="bentArrow">
                <a:avLst>
                  <a:gd name="adj1" fmla="val 47249"/>
                  <a:gd name="adj2" fmla="val 34312"/>
                  <a:gd name="adj3" fmla="val 27570"/>
                  <a:gd name="adj4" fmla="val 55688"/>
                </a:avLst>
              </a:prstGeom>
              <a:solidFill>
                <a:srgbClr val="4BB4E6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278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" name="Groupe 132"/>
            <p:cNvGrpSpPr/>
            <p:nvPr/>
          </p:nvGrpSpPr>
          <p:grpSpPr>
            <a:xfrm>
              <a:off x="7735543" y="2876903"/>
              <a:ext cx="643867" cy="221101"/>
              <a:chOff x="1073563" y="4729190"/>
              <a:chExt cx="643867" cy="221101"/>
            </a:xfrm>
          </p:grpSpPr>
          <p:pic>
            <p:nvPicPr>
              <p:cNvPr id="138" name="Picture 5" descr="Icône ouvert, robinet, avec, de eau, des gouttelettes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36" t="11197" r="13324" b="12028"/>
              <a:stretch/>
            </p:blipFill>
            <p:spPr bwMode="auto">
              <a:xfrm flipH="1">
                <a:off x="1073563" y="4741367"/>
                <a:ext cx="204786" cy="207591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9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11" t="17323" r="22460" b="17362"/>
              <a:stretch/>
            </p:blipFill>
            <p:spPr bwMode="auto">
              <a:xfrm>
                <a:off x="1441054" y="4729190"/>
                <a:ext cx="276376" cy="221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1" name="Picture 5" descr="Icône ouvert, robinet, avec, de eau, des gouttelettes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11197" r="13324" b="12028"/>
          <a:stretch/>
        </p:blipFill>
        <p:spPr bwMode="auto">
          <a:xfrm flipH="1">
            <a:off x="2204464" y="3951503"/>
            <a:ext cx="432047" cy="4603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7323" r="22460" b="17362"/>
          <a:stretch/>
        </p:blipFill>
        <p:spPr bwMode="auto">
          <a:xfrm>
            <a:off x="2141835" y="3084413"/>
            <a:ext cx="550527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5786" y="147983"/>
            <a:ext cx="8250630" cy="1034129"/>
          </a:xfrm>
          <a:prstGeom prst="rect">
            <a:avLst/>
          </a:prstGeom>
        </p:spPr>
        <p:txBody>
          <a:bodyPr wrap="square" lIns="164592" tIns="182880" rIns="182880" bIns="219456">
            <a:spAutoFit/>
          </a:bodyPr>
          <a:lstStyle/>
          <a:p>
            <a:pPr>
              <a:lnSpc>
                <a:spcPct val="85000"/>
              </a:lnSpc>
            </a:pPr>
            <a:r>
              <a:rPr lang="fr-FR" sz="4800" spc="-20" dirty="0" smtClean="0">
                <a:solidFill>
                  <a:schemeClr val="bg2"/>
                </a:solidFill>
              </a:rPr>
              <a:t>Reality check</a:t>
            </a:r>
            <a:endParaRPr lang="fr-FR" sz="4800" spc="-2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738" y="1419622"/>
            <a:ext cx="816457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spc="-2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Middleboxes</a:t>
            </a:r>
            <a:r>
              <a:rPr lang="en-GB" b="1" spc="-2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 “</a:t>
            </a:r>
            <a:r>
              <a:rPr lang="en-US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illegitimately” in </a:t>
            </a:r>
            <a:r>
              <a:rPr lang="en-US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Transport </a:t>
            </a:r>
            <a:r>
              <a:rPr lang="en-US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br>
              <a:rPr lang="en-US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pc="-2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Proxy, optimizer, etc.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spc="-2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Middleboxes</a:t>
            </a: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behind </a:t>
            </a: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en-US" sz="16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Transport </a:t>
            </a:r>
            <a:b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 blocked</a:t>
            </a:r>
            <a:endParaRPr lang="en-US" sz="16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mechanisms </a:t>
            </a: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blocked :  e.g</a:t>
            </a:r>
            <a:r>
              <a:rPr lang="en-US" sz="1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TCP fast </a:t>
            </a:r>
            <a: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br>
              <a:rPr lang="en-US" sz="1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spc="-2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Ossification of the Internet, i</a:t>
            </a:r>
            <a:r>
              <a:rPr lang="en-US" b="1" spc="-2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nnovation </a:t>
            </a:r>
            <a:r>
              <a:rPr lang="en-US" b="1" spc="-2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blocked for decades</a:t>
            </a:r>
          </a:p>
        </p:txBody>
      </p:sp>
      <p:sp>
        <p:nvSpPr>
          <p:cNvPr id="130" name="Rectangle à coins arrondis 129"/>
          <p:cNvSpPr/>
          <p:nvPr/>
        </p:nvSpPr>
        <p:spPr>
          <a:xfrm>
            <a:off x="251520" y="1131590"/>
            <a:ext cx="8578154" cy="388843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67543" y="937052"/>
            <a:ext cx="2592289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>
            <a:spAutoFit/>
          </a:bodyPr>
          <a:lstStyle/>
          <a:p>
            <a:pPr marL="0" lvl="2" indent="0" algn="ctr">
              <a:buClr>
                <a:srgbClr val="FF7900"/>
              </a:buClr>
              <a:buNone/>
            </a:pPr>
            <a:r>
              <a:rPr lang="en-US" dirty="0" smtClean="0">
                <a:solidFill>
                  <a:srgbClr val="00B0F0"/>
                </a:solidFill>
              </a:rPr>
              <a:t>TCP  transport layer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987824" y="1923678"/>
            <a:ext cx="5688632" cy="2160240"/>
            <a:chOff x="2987824" y="1923678"/>
            <a:chExt cx="5688632" cy="2160240"/>
          </a:xfrm>
        </p:grpSpPr>
        <p:sp>
          <p:nvSpPr>
            <p:cNvPr id="27" name="Flèche gauche 26"/>
            <p:cNvSpPr/>
            <p:nvPr/>
          </p:nvSpPr>
          <p:spPr>
            <a:xfrm>
              <a:off x="4362081" y="1923678"/>
              <a:ext cx="2910276" cy="374813"/>
            </a:xfrm>
            <a:prstGeom prst="leftArrow">
              <a:avLst>
                <a:gd name="adj1" fmla="val 65580"/>
                <a:gd name="adj2" fmla="val 50000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712788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srgbClr val="FFFFFF"/>
                  </a:solidFill>
                </a:rPr>
                <a:t>                                                  Data</a:t>
              </a:r>
            </a:p>
          </p:txBody>
        </p:sp>
        <p:sp>
          <p:nvSpPr>
            <p:cNvPr id="28" name="Flèche gauche 27"/>
            <p:cNvSpPr/>
            <p:nvPr/>
          </p:nvSpPr>
          <p:spPr>
            <a:xfrm flipH="1">
              <a:off x="4446846" y="3711939"/>
              <a:ext cx="2850101" cy="371979"/>
            </a:xfrm>
            <a:prstGeom prst="leftArrow">
              <a:avLst>
                <a:gd name="adj1" fmla="val 64504"/>
                <a:gd name="adj2" fmla="val 50000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712788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srgbClr val="FFFFFF"/>
                  </a:solidFill>
                </a:rPr>
                <a:t>	                          </a:t>
              </a:r>
              <a:r>
                <a:rPr lang="fr-FR" sz="1100" dirty="0" err="1">
                  <a:solidFill>
                    <a:srgbClr val="FFFFFF"/>
                  </a:solidFill>
                </a:rPr>
                <a:t>Ack</a:t>
              </a:r>
              <a:endParaRPr lang="fr-FR" sz="1100" dirty="0">
                <a:solidFill>
                  <a:srgbClr val="FFFFFF"/>
                </a:solidFill>
              </a:endParaRPr>
            </a:p>
          </p:txBody>
        </p:sp>
        <p:grpSp>
          <p:nvGrpSpPr>
            <p:cNvPr id="29" name="Groupe 28"/>
            <p:cNvGrpSpPr/>
            <p:nvPr/>
          </p:nvGrpSpPr>
          <p:grpSpPr>
            <a:xfrm flipH="1" flipV="1">
              <a:off x="3945615" y="1965938"/>
              <a:ext cx="370232" cy="1960507"/>
              <a:chOff x="7882823" y="1050241"/>
              <a:chExt cx="490120" cy="1152661"/>
            </a:xfrm>
            <a:solidFill>
              <a:schemeClr val="bg1">
                <a:lumMod val="85000"/>
              </a:schemeClr>
            </a:solidFill>
          </p:grpSpPr>
          <p:sp>
            <p:nvSpPr>
              <p:cNvPr id="30" name="Virage 29"/>
              <p:cNvSpPr/>
              <p:nvPr/>
            </p:nvSpPr>
            <p:spPr>
              <a:xfrm flipH="1">
                <a:off x="7882823" y="1050241"/>
                <a:ext cx="471126" cy="308355"/>
              </a:xfrm>
              <a:prstGeom prst="bentArrow">
                <a:avLst>
                  <a:gd name="adj1" fmla="val 43139"/>
                  <a:gd name="adj2" fmla="val 32815"/>
                  <a:gd name="adj3" fmla="val 30740"/>
                  <a:gd name="adj4" fmla="val 60972"/>
                </a:avLst>
              </a:prstGeom>
              <a:solidFill>
                <a:srgbClr val="4BB4E6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278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Virage 30"/>
              <p:cNvSpPr/>
              <p:nvPr/>
            </p:nvSpPr>
            <p:spPr>
              <a:xfrm rot="5400000" flipH="1">
                <a:off x="7999871" y="1829830"/>
                <a:ext cx="312647" cy="433497"/>
              </a:xfrm>
              <a:prstGeom prst="bentArrow">
                <a:avLst>
                  <a:gd name="adj1" fmla="val 47249"/>
                  <a:gd name="adj2" fmla="val 34312"/>
                  <a:gd name="adj3" fmla="val 27570"/>
                  <a:gd name="adj4" fmla="val 55688"/>
                </a:avLst>
              </a:prstGeom>
              <a:solidFill>
                <a:srgbClr val="4BB4E6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278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Freeform 26"/>
            <p:cNvSpPr>
              <a:spLocks noChangeAspect="1" noEditPoints="1"/>
            </p:cNvSpPr>
            <p:nvPr/>
          </p:nvSpPr>
          <p:spPr bwMode="auto">
            <a:xfrm>
              <a:off x="7376197" y="2723761"/>
              <a:ext cx="376748" cy="437913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 dirty="0">
                <a:solidFill>
                  <a:srgbClr val="FFFFFF"/>
                </a:solidFill>
              </a:endParaRPr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4553060" y="2046803"/>
              <a:ext cx="422854" cy="145416"/>
              <a:chOff x="2869540" y="1012328"/>
              <a:chExt cx="374681" cy="87945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2936367" y="1012329"/>
                <a:ext cx="307854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0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2869540" y="1012328"/>
                <a:ext cx="132217" cy="86400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000" dirty="0" smtClean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#6</a:t>
                </a:r>
                <a:endParaRPr lang="fr-FR" sz="10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5047454" y="2046229"/>
              <a:ext cx="422854" cy="145416"/>
              <a:chOff x="2869540" y="1012328"/>
              <a:chExt cx="374681" cy="87945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2936367" y="1012329"/>
                <a:ext cx="307854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0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869540" y="1012328"/>
                <a:ext cx="132217" cy="86400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000" dirty="0" smtClean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#8</a:t>
                </a:r>
                <a:endParaRPr lang="fr-FR" sz="10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39" name="Groupe 38"/>
            <p:cNvGrpSpPr/>
            <p:nvPr/>
          </p:nvGrpSpPr>
          <p:grpSpPr>
            <a:xfrm>
              <a:off x="6080103" y="2045247"/>
              <a:ext cx="422854" cy="145416"/>
              <a:chOff x="2869540" y="1012328"/>
              <a:chExt cx="374681" cy="87945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2936367" y="1012329"/>
                <a:ext cx="307854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0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869540" y="1012328"/>
                <a:ext cx="132217" cy="86400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000" dirty="0" smtClean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#9</a:t>
                </a:r>
                <a:endParaRPr lang="fr-FR" sz="10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43" name="Groupe 42"/>
            <p:cNvGrpSpPr/>
            <p:nvPr/>
          </p:nvGrpSpPr>
          <p:grpSpPr>
            <a:xfrm>
              <a:off x="4961788" y="3817682"/>
              <a:ext cx="320547" cy="153325"/>
              <a:chOff x="1854075" y="1563638"/>
              <a:chExt cx="284029" cy="119185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1854075" y="1563638"/>
                <a:ext cx="284029" cy="119185"/>
                <a:chOff x="3020818" y="1667871"/>
                <a:chExt cx="214115" cy="88068"/>
              </a:xfrm>
            </p:grpSpPr>
            <p:sp>
              <p:nvSpPr>
                <p:cNvPr id="51" name="Rectangle 50"/>
                <p:cNvSpPr/>
                <p:nvPr/>
              </p:nvSpPr>
              <p:spPr bwMode="auto">
                <a:xfrm>
                  <a:off x="3020818" y="1667995"/>
                  <a:ext cx="205882" cy="8794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tint val="66000"/>
                        <a:satMod val="160000"/>
                      </a:schemeClr>
                    </a:gs>
                    <a:gs pos="50000">
                      <a:schemeClr val="tx2">
                        <a:tint val="44500"/>
                        <a:satMod val="160000"/>
                      </a:schemeClr>
                    </a:gs>
                    <a:gs pos="100000">
                      <a:schemeClr val="tx2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endParaRPr lang="fr-FR" sz="1000" dirty="0">
                    <a:solidFill>
                      <a:srgbClr val="FFB4E6">
                        <a:lumMod val="65000"/>
                        <a:lumOff val="35000"/>
                      </a:srgbClr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203848" y="1667871"/>
                  <a:ext cx="31085" cy="8793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endParaRPr lang="fr-FR" sz="1000" dirty="0">
                    <a:solidFill>
                      <a:srgbClr val="FFB4E6">
                        <a:lumMod val="65000"/>
                        <a:lumOff val="35000"/>
                      </a:srgbClr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p:grpSp>
          <p:sp>
            <p:nvSpPr>
              <p:cNvPr id="48" name="Rectangle 47"/>
              <p:cNvSpPr/>
              <p:nvPr/>
            </p:nvSpPr>
            <p:spPr bwMode="auto">
              <a:xfrm>
                <a:off x="1991989" y="1563806"/>
                <a:ext cx="142788" cy="119017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000" dirty="0" smtClean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#4</a:t>
                </a:r>
                <a:endParaRPr lang="fr-FR" sz="10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67" name="Groupe 66"/>
            <p:cNvGrpSpPr/>
            <p:nvPr/>
          </p:nvGrpSpPr>
          <p:grpSpPr>
            <a:xfrm>
              <a:off x="5848308" y="3817682"/>
              <a:ext cx="320547" cy="153325"/>
              <a:chOff x="1854075" y="1563638"/>
              <a:chExt cx="284029" cy="119185"/>
            </a:xfrm>
          </p:grpSpPr>
          <p:grpSp>
            <p:nvGrpSpPr>
              <p:cNvPr id="68" name="Groupe 67"/>
              <p:cNvGrpSpPr/>
              <p:nvPr/>
            </p:nvGrpSpPr>
            <p:grpSpPr>
              <a:xfrm>
                <a:off x="1854075" y="1563638"/>
                <a:ext cx="284029" cy="119185"/>
                <a:chOff x="3020818" y="1667871"/>
                <a:chExt cx="214115" cy="88068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3020818" y="1667995"/>
                  <a:ext cx="205882" cy="8794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tint val="66000"/>
                        <a:satMod val="160000"/>
                      </a:schemeClr>
                    </a:gs>
                    <a:gs pos="50000">
                      <a:schemeClr val="tx2">
                        <a:tint val="44500"/>
                        <a:satMod val="160000"/>
                      </a:schemeClr>
                    </a:gs>
                    <a:gs pos="100000">
                      <a:schemeClr val="tx2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endParaRPr lang="fr-FR" sz="1000" dirty="0">
                    <a:solidFill>
                      <a:srgbClr val="FFB4E6">
                        <a:lumMod val="65000"/>
                        <a:lumOff val="35000"/>
                      </a:srgbClr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3203848" y="1667871"/>
                  <a:ext cx="31085" cy="8793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endParaRPr lang="fr-FR" sz="1000" dirty="0">
                    <a:solidFill>
                      <a:srgbClr val="FFB4E6">
                        <a:lumMod val="65000"/>
                        <a:lumOff val="35000"/>
                      </a:srgbClr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p:grpSp>
          <p:sp>
            <p:nvSpPr>
              <p:cNvPr id="69" name="Rectangle 68"/>
              <p:cNvSpPr/>
              <p:nvPr/>
            </p:nvSpPr>
            <p:spPr bwMode="auto">
              <a:xfrm>
                <a:off x="1991989" y="1563806"/>
                <a:ext cx="142788" cy="119017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000" dirty="0" smtClean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</a:t>
                </a:r>
                <a:r>
                  <a:rPr lang="fr-FR" sz="1000" dirty="0">
                    <a:solidFill>
                      <a:srgbClr val="FFFF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2</a:t>
                </a:r>
              </a:p>
            </p:txBody>
          </p:sp>
        </p:grpSp>
        <p:sp>
          <p:nvSpPr>
            <p:cNvPr id="78" name="Freeform 21"/>
            <p:cNvSpPr>
              <a:spLocks noChangeAspect="1" noEditPoints="1"/>
            </p:cNvSpPr>
            <p:nvPr/>
          </p:nvSpPr>
          <p:spPr bwMode="auto">
            <a:xfrm>
              <a:off x="3929936" y="2606454"/>
              <a:ext cx="358817" cy="535114"/>
            </a:xfrm>
            <a:custGeom>
              <a:avLst/>
              <a:gdLst>
                <a:gd name="T0" fmla="*/ 566 w 866"/>
                <a:gd name="T1" fmla="*/ 417 h 1133"/>
                <a:gd name="T2" fmla="*/ 566 w 866"/>
                <a:gd name="T3" fmla="*/ 433 h 1133"/>
                <a:gd name="T4" fmla="*/ 766 w 866"/>
                <a:gd name="T5" fmla="*/ 217 h 1133"/>
                <a:gd name="T6" fmla="*/ 550 w 866"/>
                <a:gd name="T7" fmla="*/ 0 h 1133"/>
                <a:gd name="T8" fmla="*/ 339 w 866"/>
                <a:gd name="T9" fmla="*/ 168 h 1133"/>
                <a:gd name="T10" fmla="*/ 566 w 866"/>
                <a:gd name="T11" fmla="*/ 417 h 1133"/>
                <a:gd name="T12" fmla="*/ 698 w 866"/>
                <a:gd name="T13" fmla="*/ 442 h 1133"/>
                <a:gd name="T14" fmla="*/ 556 w 866"/>
                <a:gd name="T15" fmla="*/ 487 h 1133"/>
                <a:gd name="T16" fmla="*/ 474 w 866"/>
                <a:gd name="T17" fmla="*/ 611 h 1133"/>
                <a:gd name="T18" fmla="*/ 666 w 866"/>
                <a:gd name="T19" fmla="*/ 867 h 1133"/>
                <a:gd name="T20" fmla="*/ 666 w 866"/>
                <a:gd name="T21" fmla="*/ 898 h 1133"/>
                <a:gd name="T22" fmla="*/ 666 w 866"/>
                <a:gd name="T23" fmla="*/ 933 h 1133"/>
                <a:gd name="T24" fmla="*/ 866 w 866"/>
                <a:gd name="T25" fmla="*/ 933 h 1133"/>
                <a:gd name="T26" fmla="*/ 866 w 866"/>
                <a:gd name="T27" fmla="*/ 667 h 1133"/>
                <a:gd name="T28" fmla="*/ 698 w 866"/>
                <a:gd name="T29" fmla="*/ 442 h 1133"/>
                <a:gd name="T30" fmla="*/ 464 w 866"/>
                <a:gd name="T31" fmla="*/ 642 h 1133"/>
                <a:gd name="T32" fmla="*/ 316 w 866"/>
                <a:gd name="T33" fmla="*/ 687 h 1133"/>
                <a:gd name="T34" fmla="*/ 168 w 866"/>
                <a:gd name="T35" fmla="*/ 642 h 1133"/>
                <a:gd name="T36" fmla="*/ 0 w 866"/>
                <a:gd name="T37" fmla="*/ 867 h 1133"/>
                <a:gd name="T38" fmla="*/ 0 w 866"/>
                <a:gd name="T39" fmla="*/ 1067 h 1133"/>
                <a:gd name="T40" fmla="*/ 66 w 866"/>
                <a:gd name="T41" fmla="*/ 1133 h 1133"/>
                <a:gd name="T42" fmla="*/ 633 w 866"/>
                <a:gd name="T43" fmla="*/ 1133 h 1133"/>
                <a:gd name="T44" fmla="*/ 633 w 866"/>
                <a:gd name="T45" fmla="*/ 867 h 1133"/>
                <a:gd name="T46" fmla="*/ 464 w 866"/>
                <a:gd name="T47" fmla="*/ 642 h 1133"/>
                <a:gd name="T48" fmla="*/ 316 w 866"/>
                <a:gd name="T49" fmla="*/ 633 h 1133"/>
                <a:gd name="T50" fmla="*/ 533 w 866"/>
                <a:gd name="T51" fmla="*/ 417 h 1133"/>
                <a:gd name="T52" fmla="*/ 316 w 866"/>
                <a:gd name="T53" fmla="*/ 200 h 1133"/>
                <a:gd name="T54" fmla="*/ 100 w 866"/>
                <a:gd name="T55" fmla="*/ 417 h 1133"/>
                <a:gd name="T56" fmla="*/ 316 w 866"/>
                <a:gd name="T57" fmla="*/ 6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6" h="1133">
                  <a:moveTo>
                    <a:pt x="566" y="417"/>
                  </a:moveTo>
                  <a:cubicBezTo>
                    <a:pt x="566" y="422"/>
                    <a:pt x="566" y="427"/>
                    <a:pt x="566" y="433"/>
                  </a:cubicBezTo>
                  <a:cubicBezTo>
                    <a:pt x="678" y="424"/>
                    <a:pt x="766" y="331"/>
                    <a:pt x="766" y="217"/>
                  </a:cubicBezTo>
                  <a:cubicBezTo>
                    <a:pt x="766" y="97"/>
                    <a:pt x="669" y="0"/>
                    <a:pt x="550" y="0"/>
                  </a:cubicBezTo>
                  <a:cubicBezTo>
                    <a:pt x="447" y="0"/>
                    <a:pt x="361" y="72"/>
                    <a:pt x="339" y="168"/>
                  </a:cubicBezTo>
                  <a:cubicBezTo>
                    <a:pt x="466" y="179"/>
                    <a:pt x="566" y="286"/>
                    <a:pt x="566" y="417"/>
                  </a:cubicBezTo>
                  <a:close/>
                  <a:moveTo>
                    <a:pt x="698" y="442"/>
                  </a:moveTo>
                  <a:cubicBezTo>
                    <a:pt x="657" y="469"/>
                    <a:pt x="609" y="485"/>
                    <a:pt x="556" y="487"/>
                  </a:cubicBezTo>
                  <a:cubicBezTo>
                    <a:pt x="542" y="536"/>
                    <a:pt x="513" y="579"/>
                    <a:pt x="474" y="611"/>
                  </a:cubicBezTo>
                  <a:cubicBezTo>
                    <a:pt x="585" y="643"/>
                    <a:pt x="666" y="745"/>
                    <a:pt x="666" y="867"/>
                  </a:cubicBezTo>
                  <a:cubicBezTo>
                    <a:pt x="666" y="898"/>
                    <a:pt x="666" y="898"/>
                    <a:pt x="666" y="898"/>
                  </a:cubicBezTo>
                  <a:cubicBezTo>
                    <a:pt x="666" y="933"/>
                    <a:pt x="666" y="933"/>
                    <a:pt x="666" y="933"/>
                  </a:cubicBezTo>
                  <a:cubicBezTo>
                    <a:pt x="866" y="933"/>
                    <a:pt x="866" y="933"/>
                    <a:pt x="866" y="933"/>
                  </a:cubicBezTo>
                  <a:cubicBezTo>
                    <a:pt x="866" y="667"/>
                    <a:pt x="866" y="667"/>
                    <a:pt x="866" y="667"/>
                  </a:cubicBezTo>
                  <a:cubicBezTo>
                    <a:pt x="866" y="560"/>
                    <a:pt x="795" y="471"/>
                    <a:pt x="698" y="442"/>
                  </a:cubicBezTo>
                  <a:close/>
                  <a:moveTo>
                    <a:pt x="464" y="642"/>
                  </a:moveTo>
                  <a:cubicBezTo>
                    <a:pt x="422" y="670"/>
                    <a:pt x="371" y="687"/>
                    <a:pt x="316" y="687"/>
                  </a:cubicBezTo>
                  <a:cubicBezTo>
                    <a:pt x="262" y="687"/>
                    <a:pt x="211" y="670"/>
                    <a:pt x="168" y="642"/>
                  </a:cubicBezTo>
                  <a:cubicBezTo>
                    <a:pt x="71" y="671"/>
                    <a:pt x="0" y="760"/>
                    <a:pt x="0" y="8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103"/>
                    <a:pt x="30" y="1133"/>
                    <a:pt x="66" y="1133"/>
                  </a:cubicBezTo>
                  <a:cubicBezTo>
                    <a:pt x="633" y="1133"/>
                    <a:pt x="633" y="1133"/>
                    <a:pt x="633" y="1133"/>
                  </a:cubicBezTo>
                  <a:cubicBezTo>
                    <a:pt x="633" y="867"/>
                    <a:pt x="633" y="867"/>
                    <a:pt x="633" y="867"/>
                  </a:cubicBezTo>
                  <a:cubicBezTo>
                    <a:pt x="633" y="760"/>
                    <a:pt x="562" y="671"/>
                    <a:pt x="464" y="642"/>
                  </a:cubicBezTo>
                  <a:close/>
                  <a:moveTo>
                    <a:pt x="316" y="633"/>
                  </a:moveTo>
                  <a:cubicBezTo>
                    <a:pt x="436" y="633"/>
                    <a:pt x="533" y="536"/>
                    <a:pt x="533" y="417"/>
                  </a:cubicBezTo>
                  <a:cubicBezTo>
                    <a:pt x="533" y="297"/>
                    <a:pt x="436" y="200"/>
                    <a:pt x="316" y="200"/>
                  </a:cubicBezTo>
                  <a:cubicBezTo>
                    <a:pt x="197" y="200"/>
                    <a:pt x="100" y="297"/>
                    <a:pt x="100" y="417"/>
                  </a:cubicBezTo>
                  <a:cubicBezTo>
                    <a:pt x="100" y="536"/>
                    <a:pt x="197" y="633"/>
                    <a:pt x="316" y="6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2987824" y="2083322"/>
              <a:ext cx="825134" cy="1511922"/>
              <a:chOff x="4211960" y="1851670"/>
              <a:chExt cx="731131" cy="1175268"/>
            </a:xfrm>
          </p:grpSpPr>
          <p:sp>
            <p:nvSpPr>
              <p:cNvPr id="92" name="Rectangle à coins arrondis 91"/>
              <p:cNvSpPr/>
              <p:nvPr/>
            </p:nvSpPr>
            <p:spPr>
              <a:xfrm>
                <a:off x="4213143" y="2258318"/>
                <a:ext cx="720000" cy="360000"/>
              </a:xfrm>
              <a:prstGeom prst="roundRect">
                <a:avLst/>
              </a:prstGeom>
              <a:solidFill>
                <a:srgbClr val="00B0F0">
                  <a:alpha val="80000"/>
                </a:srgb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Layer 4 TCP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à coins arrondis 95"/>
              <p:cNvSpPr/>
              <p:nvPr/>
            </p:nvSpPr>
            <p:spPr>
              <a:xfrm>
                <a:off x="4223091" y="2666938"/>
                <a:ext cx="720000" cy="3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Layer 3 </a:t>
                </a:r>
                <a:r>
                  <a:rPr lang="en-US" sz="1100" dirty="0">
                    <a:solidFill>
                      <a:schemeClr val="tx1"/>
                    </a:solidFill>
                  </a:rPr>
                  <a:t/>
                </a:r>
                <a:br>
                  <a:rPr lang="en-US" sz="1100" dirty="0">
                    <a:solidFill>
                      <a:schemeClr val="tx1"/>
                    </a:solidFill>
                  </a:rPr>
                </a:br>
                <a:r>
                  <a:rPr lang="en-US" sz="1100" dirty="0" smtClean="0">
                    <a:solidFill>
                      <a:schemeClr val="tx1"/>
                    </a:solidFill>
                  </a:rPr>
                  <a:t>IP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à coins arrondis 96"/>
              <p:cNvSpPr/>
              <p:nvPr/>
            </p:nvSpPr>
            <p:spPr>
              <a:xfrm>
                <a:off x="4211960" y="1851670"/>
                <a:ext cx="720000" cy="360000"/>
              </a:xfrm>
              <a:prstGeom prst="roundRect">
                <a:avLst/>
              </a:prstGeom>
              <a:solidFill>
                <a:srgbClr val="FF5050">
                  <a:alpha val="80000"/>
                </a:srgb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Layer 5+</a:t>
                </a:r>
                <a:br>
                  <a:rPr lang="en-US" sz="1100" dirty="0" smtClean="0">
                    <a:solidFill>
                      <a:schemeClr val="tx1"/>
                    </a:solidFill>
                  </a:rPr>
                </a:br>
                <a:r>
                  <a:rPr lang="en-US" sz="1100" dirty="0" smtClean="0">
                    <a:solidFill>
                      <a:schemeClr val="tx1"/>
                    </a:solidFill>
                  </a:rPr>
                  <a:t>HTTP</a:t>
                </a:r>
                <a:br>
                  <a:rPr lang="en-US" sz="1100" dirty="0" smtClean="0">
                    <a:solidFill>
                      <a:schemeClr val="tx1"/>
                    </a:solidFill>
                  </a:rPr>
                </a:b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e 3"/>
            <p:cNvGrpSpPr/>
            <p:nvPr/>
          </p:nvGrpSpPr>
          <p:grpSpPr>
            <a:xfrm>
              <a:off x="7851322" y="2083322"/>
              <a:ext cx="825134" cy="1511922"/>
              <a:chOff x="8603265" y="1757296"/>
              <a:chExt cx="731131" cy="1175268"/>
            </a:xfrm>
          </p:grpSpPr>
          <p:sp>
            <p:nvSpPr>
              <p:cNvPr id="98" name="Rectangle à coins arrondis 97"/>
              <p:cNvSpPr/>
              <p:nvPr/>
            </p:nvSpPr>
            <p:spPr>
              <a:xfrm>
                <a:off x="8604448" y="2163944"/>
                <a:ext cx="720000" cy="360000"/>
              </a:xfrm>
              <a:prstGeom prst="roundRect">
                <a:avLst/>
              </a:prstGeom>
              <a:solidFill>
                <a:srgbClr val="00B0F0">
                  <a:alpha val="80000"/>
                </a:srgb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TCP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à coins arrondis 98"/>
              <p:cNvSpPr/>
              <p:nvPr/>
            </p:nvSpPr>
            <p:spPr>
              <a:xfrm>
                <a:off x="8614396" y="2572564"/>
                <a:ext cx="720000" cy="3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IP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à coins arrondis 99"/>
              <p:cNvSpPr/>
              <p:nvPr/>
            </p:nvSpPr>
            <p:spPr>
              <a:xfrm>
                <a:off x="8603265" y="1757296"/>
                <a:ext cx="720000" cy="360000"/>
              </a:xfrm>
              <a:prstGeom prst="roundRect">
                <a:avLst/>
              </a:prstGeom>
              <a:solidFill>
                <a:srgbClr val="FF5050">
                  <a:alpha val="80000"/>
                </a:srgb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HTTP</a:t>
                </a:r>
                <a:br>
                  <a:rPr lang="en-US" sz="1100" dirty="0" smtClean="0">
                    <a:solidFill>
                      <a:schemeClr val="tx1"/>
                    </a:solidFill>
                  </a:rPr>
                </a:b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" name="Rectangle à coins arrondis 104"/>
            <p:cNvSpPr/>
            <p:nvPr/>
          </p:nvSpPr>
          <p:spPr>
            <a:xfrm>
              <a:off x="5711896" y="3132123"/>
              <a:ext cx="812571" cy="463121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tx1"/>
                  </a:solidFill>
                </a:rPr>
                <a:t>IP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23" name="Groupe 122"/>
            <p:cNvGrpSpPr/>
            <p:nvPr/>
          </p:nvGrpSpPr>
          <p:grpSpPr>
            <a:xfrm rot="10800000" flipH="1" flipV="1">
              <a:off x="7352337" y="2042620"/>
              <a:ext cx="370232" cy="1960507"/>
              <a:chOff x="7882823" y="1050241"/>
              <a:chExt cx="490120" cy="1152661"/>
            </a:xfrm>
            <a:solidFill>
              <a:schemeClr val="bg1">
                <a:lumMod val="85000"/>
              </a:schemeClr>
            </a:solidFill>
          </p:grpSpPr>
          <p:sp>
            <p:nvSpPr>
              <p:cNvPr id="124" name="Virage 123"/>
              <p:cNvSpPr/>
              <p:nvPr/>
            </p:nvSpPr>
            <p:spPr>
              <a:xfrm flipH="1">
                <a:off x="7882823" y="1050241"/>
                <a:ext cx="471126" cy="308355"/>
              </a:xfrm>
              <a:prstGeom prst="bentArrow">
                <a:avLst>
                  <a:gd name="adj1" fmla="val 43139"/>
                  <a:gd name="adj2" fmla="val 32815"/>
                  <a:gd name="adj3" fmla="val 30740"/>
                  <a:gd name="adj4" fmla="val 60972"/>
                </a:avLst>
              </a:prstGeom>
              <a:solidFill>
                <a:srgbClr val="4BB4E6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278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Virage 124"/>
              <p:cNvSpPr/>
              <p:nvPr/>
            </p:nvSpPr>
            <p:spPr>
              <a:xfrm rot="5400000" flipH="1">
                <a:off x="7999871" y="1829830"/>
                <a:ext cx="312647" cy="433497"/>
              </a:xfrm>
              <a:prstGeom prst="bentArrow">
                <a:avLst>
                  <a:gd name="adj1" fmla="val 47249"/>
                  <a:gd name="adj2" fmla="val 34312"/>
                  <a:gd name="adj3" fmla="val 27570"/>
                  <a:gd name="adj4" fmla="val 55688"/>
                </a:avLst>
              </a:prstGeom>
              <a:solidFill>
                <a:srgbClr val="4BB4E6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278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" name="Rectangle à coins arrondis 125"/>
            <p:cNvSpPr/>
            <p:nvPr/>
          </p:nvSpPr>
          <p:spPr>
            <a:xfrm>
              <a:off x="5710220" y="2632659"/>
              <a:ext cx="812571" cy="463121"/>
            </a:xfrm>
            <a:prstGeom prst="round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tx1"/>
                  </a:solidFill>
                </a:rPr>
                <a:t>TCP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e 11"/>
            <p:cNvGrpSpPr>
              <a:grpSpLocks noChangeAspect="1"/>
            </p:cNvGrpSpPr>
            <p:nvPr/>
          </p:nvGrpSpPr>
          <p:grpSpPr>
            <a:xfrm>
              <a:off x="5420056" y="2722736"/>
              <a:ext cx="218669" cy="370497"/>
              <a:chOff x="4345288" y="3913902"/>
              <a:chExt cx="272636" cy="458008"/>
            </a:xfrm>
          </p:grpSpPr>
          <p:sp>
            <p:nvSpPr>
              <p:cNvPr id="127" name="Freeform 26"/>
              <p:cNvSpPr>
                <a:spLocks noChangeAspect="1" noEditPoints="1"/>
              </p:cNvSpPr>
              <p:nvPr/>
            </p:nvSpPr>
            <p:spPr bwMode="auto">
              <a:xfrm>
                <a:off x="4345288" y="3913902"/>
                <a:ext cx="272636" cy="278008"/>
              </a:xfrm>
              <a:custGeom>
                <a:avLst/>
                <a:gdLst>
                  <a:gd name="T0" fmla="*/ 0 w 1134"/>
                  <a:gd name="T1" fmla="*/ 567 h 1133"/>
                  <a:gd name="T2" fmla="*/ 1134 w 1134"/>
                  <a:gd name="T3" fmla="*/ 567 h 1133"/>
                  <a:gd name="T4" fmla="*/ 213 w 1134"/>
                  <a:gd name="T5" fmla="*/ 213 h 1133"/>
                  <a:gd name="T6" fmla="*/ 401 w 1134"/>
                  <a:gd name="T7" fmla="*/ 95 h 1133"/>
                  <a:gd name="T8" fmla="*/ 167 w 1134"/>
                  <a:gd name="T9" fmla="*/ 267 h 1133"/>
                  <a:gd name="T10" fmla="*/ 106 w 1134"/>
                  <a:gd name="T11" fmla="*/ 372 h 1133"/>
                  <a:gd name="T12" fmla="*/ 294 w 1134"/>
                  <a:gd name="T13" fmla="*/ 333 h 1133"/>
                  <a:gd name="T14" fmla="*/ 68 w 1134"/>
                  <a:gd name="T15" fmla="*/ 533 h 1133"/>
                  <a:gd name="T16" fmla="*/ 125 w 1134"/>
                  <a:gd name="T17" fmla="*/ 800 h 1133"/>
                  <a:gd name="T18" fmla="*/ 68 w 1134"/>
                  <a:gd name="T19" fmla="*/ 600 h 1133"/>
                  <a:gd name="T20" fmla="*/ 294 w 1134"/>
                  <a:gd name="T21" fmla="*/ 800 h 1133"/>
                  <a:gd name="T22" fmla="*/ 372 w 1134"/>
                  <a:gd name="T23" fmla="*/ 1027 h 1133"/>
                  <a:gd name="T24" fmla="*/ 167 w 1134"/>
                  <a:gd name="T25" fmla="*/ 867 h 1133"/>
                  <a:gd name="T26" fmla="*/ 401 w 1134"/>
                  <a:gd name="T27" fmla="*/ 1038 h 1133"/>
                  <a:gd name="T28" fmla="*/ 534 w 1134"/>
                  <a:gd name="T29" fmla="*/ 1061 h 1133"/>
                  <a:gd name="T30" fmla="*/ 414 w 1134"/>
                  <a:gd name="T31" fmla="*/ 936 h 1133"/>
                  <a:gd name="T32" fmla="*/ 534 w 1134"/>
                  <a:gd name="T33" fmla="*/ 867 h 1133"/>
                  <a:gd name="T34" fmla="*/ 534 w 1134"/>
                  <a:gd name="T35" fmla="*/ 800 h 1133"/>
                  <a:gd name="T36" fmla="*/ 356 w 1134"/>
                  <a:gd name="T37" fmla="*/ 773 h 1133"/>
                  <a:gd name="T38" fmla="*/ 534 w 1134"/>
                  <a:gd name="T39" fmla="*/ 600 h 1133"/>
                  <a:gd name="T40" fmla="*/ 534 w 1134"/>
                  <a:gd name="T41" fmla="*/ 533 h 1133"/>
                  <a:gd name="T42" fmla="*/ 356 w 1134"/>
                  <a:gd name="T43" fmla="*/ 361 h 1133"/>
                  <a:gd name="T44" fmla="*/ 534 w 1134"/>
                  <a:gd name="T45" fmla="*/ 333 h 1133"/>
                  <a:gd name="T46" fmla="*/ 534 w 1134"/>
                  <a:gd name="T47" fmla="*/ 267 h 1133"/>
                  <a:gd name="T48" fmla="*/ 414 w 1134"/>
                  <a:gd name="T49" fmla="*/ 197 h 1133"/>
                  <a:gd name="T50" fmla="*/ 534 w 1134"/>
                  <a:gd name="T51" fmla="*/ 73 h 1133"/>
                  <a:gd name="T52" fmla="*/ 1009 w 1134"/>
                  <a:gd name="T53" fmla="*/ 333 h 1133"/>
                  <a:gd name="T54" fmla="*/ 1066 w 1134"/>
                  <a:gd name="T55" fmla="*/ 533 h 1133"/>
                  <a:gd name="T56" fmla="*/ 840 w 1134"/>
                  <a:gd name="T57" fmla="*/ 333 h 1133"/>
                  <a:gd name="T58" fmla="*/ 762 w 1134"/>
                  <a:gd name="T59" fmla="*/ 106 h 1133"/>
                  <a:gd name="T60" fmla="*/ 967 w 1134"/>
                  <a:gd name="T61" fmla="*/ 267 h 1133"/>
                  <a:gd name="T62" fmla="*/ 733 w 1134"/>
                  <a:gd name="T63" fmla="*/ 95 h 1133"/>
                  <a:gd name="T64" fmla="*/ 600 w 1134"/>
                  <a:gd name="T65" fmla="*/ 73 h 1133"/>
                  <a:gd name="T66" fmla="*/ 720 w 1134"/>
                  <a:gd name="T67" fmla="*/ 197 h 1133"/>
                  <a:gd name="T68" fmla="*/ 600 w 1134"/>
                  <a:gd name="T69" fmla="*/ 267 h 1133"/>
                  <a:gd name="T70" fmla="*/ 600 w 1134"/>
                  <a:gd name="T71" fmla="*/ 333 h 1133"/>
                  <a:gd name="T72" fmla="*/ 778 w 1134"/>
                  <a:gd name="T73" fmla="*/ 361 h 1133"/>
                  <a:gd name="T74" fmla="*/ 600 w 1134"/>
                  <a:gd name="T75" fmla="*/ 533 h 1133"/>
                  <a:gd name="T76" fmla="*/ 600 w 1134"/>
                  <a:gd name="T77" fmla="*/ 600 h 1133"/>
                  <a:gd name="T78" fmla="*/ 778 w 1134"/>
                  <a:gd name="T79" fmla="*/ 773 h 1133"/>
                  <a:gd name="T80" fmla="*/ 600 w 1134"/>
                  <a:gd name="T81" fmla="*/ 800 h 1133"/>
                  <a:gd name="T82" fmla="*/ 642 w 1134"/>
                  <a:gd name="T83" fmla="*/ 1037 h 1133"/>
                  <a:gd name="T84" fmla="*/ 600 w 1134"/>
                  <a:gd name="T85" fmla="*/ 867 h 1133"/>
                  <a:gd name="T86" fmla="*/ 720 w 1134"/>
                  <a:gd name="T87" fmla="*/ 936 h 1133"/>
                  <a:gd name="T88" fmla="*/ 921 w 1134"/>
                  <a:gd name="T89" fmla="*/ 920 h 1133"/>
                  <a:gd name="T90" fmla="*/ 733 w 1134"/>
                  <a:gd name="T91" fmla="*/ 1038 h 1133"/>
                  <a:gd name="T92" fmla="*/ 967 w 1134"/>
                  <a:gd name="T93" fmla="*/ 867 h 1133"/>
                  <a:gd name="T94" fmla="*/ 1028 w 1134"/>
                  <a:gd name="T95" fmla="*/ 761 h 1133"/>
                  <a:gd name="T96" fmla="*/ 840 w 1134"/>
                  <a:gd name="T97" fmla="*/ 800 h 1133"/>
                  <a:gd name="T98" fmla="*/ 1066 w 1134"/>
                  <a:gd name="T99" fmla="*/ 600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34" h="1133">
                    <a:moveTo>
                      <a:pt x="567" y="0"/>
                    </a:moveTo>
                    <a:cubicBezTo>
                      <a:pt x="254" y="0"/>
                      <a:pt x="0" y="254"/>
                      <a:pt x="0" y="567"/>
                    </a:cubicBezTo>
                    <a:cubicBezTo>
                      <a:pt x="0" y="880"/>
                      <a:pt x="254" y="1133"/>
                      <a:pt x="567" y="1133"/>
                    </a:cubicBezTo>
                    <a:cubicBezTo>
                      <a:pt x="880" y="1133"/>
                      <a:pt x="1134" y="880"/>
                      <a:pt x="1134" y="567"/>
                    </a:cubicBezTo>
                    <a:cubicBezTo>
                      <a:pt x="1134" y="254"/>
                      <a:pt x="880" y="0"/>
                      <a:pt x="567" y="0"/>
                    </a:cubicBezTo>
                    <a:close/>
                    <a:moveTo>
                      <a:pt x="213" y="213"/>
                    </a:moveTo>
                    <a:cubicBezTo>
                      <a:pt x="259" y="167"/>
                      <a:pt x="313" y="131"/>
                      <a:pt x="372" y="106"/>
                    </a:cubicBezTo>
                    <a:cubicBezTo>
                      <a:pt x="382" y="102"/>
                      <a:pt x="391" y="98"/>
                      <a:pt x="401" y="95"/>
                    </a:cubicBezTo>
                    <a:cubicBezTo>
                      <a:pt x="365" y="140"/>
                      <a:pt x="335" y="198"/>
                      <a:pt x="312" y="267"/>
                    </a:cubicBezTo>
                    <a:cubicBezTo>
                      <a:pt x="167" y="267"/>
                      <a:pt x="167" y="267"/>
                      <a:pt x="167" y="267"/>
                    </a:cubicBezTo>
                    <a:cubicBezTo>
                      <a:pt x="181" y="248"/>
                      <a:pt x="197" y="230"/>
                      <a:pt x="213" y="213"/>
                    </a:cubicBezTo>
                    <a:close/>
                    <a:moveTo>
                      <a:pt x="106" y="372"/>
                    </a:moveTo>
                    <a:cubicBezTo>
                      <a:pt x="112" y="359"/>
                      <a:pt x="118" y="346"/>
                      <a:pt x="125" y="333"/>
                    </a:cubicBezTo>
                    <a:cubicBezTo>
                      <a:pt x="294" y="333"/>
                      <a:pt x="294" y="333"/>
                      <a:pt x="294" y="333"/>
                    </a:cubicBezTo>
                    <a:cubicBezTo>
                      <a:pt x="279" y="395"/>
                      <a:pt x="270" y="462"/>
                      <a:pt x="268" y="533"/>
                    </a:cubicBezTo>
                    <a:cubicBezTo>
                      <a:pt x="68" y="533"/>
                      <a:pt x="68" y="533"/>
                      <a:pt x="68" y="533"/>
                    </a:cubicBezTo>
                    <a:cubicBezTo>
                      <a:pt x="72" y="478"/>
                      <a:pt x="85" y="423"/>
                      <a:pt x="106" y="372"/>
                    </a:cubicBezTo>
                    <a:close/>
                    <a:moveTo>
                      <a:pt x="125" y="800"/>
                    </a:moveTo>
                    <a:cubicBezTo>
                      <a:pt x="118" y="787"/>
                      <a:pt x="112" y="774"/>
                      <a:pt x="106" y="761"/>
                    </a:cubicBezTo>
                    <a:cubicBezTo>
                      <a:pt x="85" y="710"/>
                      <a:pt x="72" y="656"/>
                      <a:pt x="68" y="600"/>
                    </a:cubicBezTo>
                    <a:cubicBezTo>
                      <a:pt x="268" y="600"/>
                      <a:pt x="268" y="600"/>
                      <a:pt x="268" y="600"/>
                    </a:cubicBezTo>
                    <a:cubicBezTo>
                      <a:pt x="270" y="671"/>
                      <a:pt x="279" y="738"/>
                      <a:pt x="294" y="800"/>
                    </a:cubicBezTo>
                    <a:lnTo>
                      <a:pt x="125" y="800"/>
                    </a:lnTo>
                    <a:close/>
                    <a:moveTo>
                      <a:pt x="372" y="1027"/>
                    </a:moveTo>
                    <a:cubicBezTo>
                      <a:pt x="313" y="1002"/>
                      <a:pt x="259" y="966"/>
                      <a:pt x="213" y="920"/>
                    </a:cubicBezTo>
                    <a:cubicBezTo>
                      <a:pt x="197" y="903"/>
                      <a:pt x="181" y="885"/>
                      <a:pt x="167" y="867"/>
                    </a:cubicBezTo>
                    <a:cubicBezTo>
                      <a:pt x="312" y="867"/>
                      <a:pt x="312" y="867"/>
                      <a:pt x="312" y="867"/>
                    </a:cubicBezTo>
                    <a:cubicBezTo>
                      <a:pt x="335" y="935"/>
                      <a:pt x="365" y="994"/>
                      <a:pt x="401" y="1038"/>
                    </a:cubicBezTo>
                    <a:cubicBezTo>
                      <a:pt x="391" y="1035"/>
                      <a:pt x="382" y="1031"/>
                      <a:pt x="372" y="1027"/>
                    </a:cubicBezTo>
                    <a:close/>
                    <a:moveTo>
                      <a:pt x="534" y="1061"/>
                    </a:moveTo>
                    <a:cubicBezTo>
                      <a:pt x="520" y="1056"/>
                      <a:pt x="506" y="1048"/>
                      <a:pt x="492" y="1037"/>
                    </a:cubicBezTo>
                    <a:cubicBezTo>
                      <a:pt x="464" y="1014"/>
                      <a:pt x="437" y="979"/>
                      <a:pt x="414" y="936"/>
                    </a:cubicBezTo>
                    <a:cubicBezTo>
                      <a:pt x="402" y="915"/>
                      <a:pt x="392" y="891"/>
                      <a:pt x="383" y="867"/>
                    </a:cubicBezTo>
                    <a:cubicBezTo>
                      <a:pt x="534" y="867"/>
                      <a:pt x="534" y="867"/>
                      <a:pt x="534" y="867"/>
                    </a:cubicBezTo>
                    <a:lnTo>
                      <a:pt x="534" y="1061"/>
                    </a:lnTo>
                    <a:close/>
                    <a:moveTo>
                      <a:pt x="534" y="800"/>
                    </a:moveTo>
                    <a:cubicBezTo>
                      <a:pt x="362" y="800"/>
                      <a:pt x="362" y="800"/>
                      <a:pt x="362" y="800"/>
                    </a:cubicBezTo>
                    <a:cubicBezTo>
                      <a:pt x="360" y="791"/>
                      <a:pt x="358" y="782"/>
                      <a:pt x="356" y="773"/>
                    </a:cubicBezTo>
                    <a:cubicBezTo>
                      <a:pt x="343" y="718"/>
                      <a:pt x="336" y="660"/>
                      <a:pt x="334" y="600"/>
                    </a:cubicBezTo>
                    <a:cubicBezTo>
                      <a:pt x="534" y="600"/>
                      <a:pt x="534" y="600"/>
                      <a:pt x="534" y="600"/>
                    </a:cubicBezTo>
                    <a:lnTo>
                      <a:pt x="534" y="800"/>
                    </a:lnTo>
                    <a:close/>
                    <a:moveTo>
                      <a:pt x="534" y="533"/>
                    </a:moveTo>
                    <a:cubicBezTo>
                      <a:pt x="334" y="533"/>
                      <a:pt x="334" y="533"/>
                      <a:pt x="334" y="533"/>
                    </a:cubicBezTo>
                    <a:cubicBezTo>
                      <a:pt x="336" y="474"/>
                      <a:pt x="343" y="416"/>
                      <a:pt x="356" y="361"/>
                    </a:cubicBezTo>
                    <a:cubicBezTo>
                      <a:pt x="358" y="351"/>
                      <a:pt x="360" y="342"/>
                      <a:pt x="362" y="333"/>
                    </a:cubicBezTo>
                    <a:cubicBezTo>
                      <a:pt x="534" y="333"/>
                      <a:pt x="534" y="333"/>
                      <a:pt x="534" y="333"/>
                    </a:cubicBezTo>
                    <a:lnTo>
                      <a:pt x="534" y="533"/>
                    </a:lnTo>
                    <a:close/>
                    <a:moveTo>
                      <a:pt x="534" y="267"/>
                    </a:moveTo>
                    <a:cubicBezTo>
                      <a:pt x="383" y="267"/>
                      <a:pt x="383" y="267"/>
                      <a:pt x="383" y="267"/>
                    </a:cubicBezTo>
                    <a:cubicBezTo>
                      <a:pt x="392" y="242"/>
                      <a:pt x="402" y="219"/>
                      <a:pt x="414" y="197"/>
                    </a:cubicBezTo>
                    <a:cubicBezTo>
                      <a:pt x="437" y="154"/>
                      <a:pt x="464" y="119"/>
                      <a:pt x="492" y="97"/>
                    </a:cubicBezTo>
                    <a:cubicBezTo>
                      <a:pt x="506" y="86"/>
                      <a:pt x="520" y="78"/>
                      <a:pt x="534" y="73"/>
                    </a:cubicBezTo>
                    <a:lnTo>
                      <a:pt x="534" y="267"/>
                    </a:lnTo>
                    <a:close/>
                    <a:moveTo>
                      <a:pt x="1009" y="333"/>
                    </a:moveTo>
                    <a:cubicBezTo>
                      <a:pt x="1016" y="346"/>
                      <a:pt x="1022" y="359"/>
                      <a:pt x="1028" y="372"/>
                    </a:cubicBezTo>
                    <a:cubicBezTo>
                      <a:pt x="1049" y="423"/>
                      <a:pt x="1062" y="478"/>
                      <a:pt x="1066" y="533"/>
                    </a:cubicBezTo>
                    <a:cubicBezTo>
                      <a:pt x="866" y="533"/>
                      <a:pt x="866" y="533"/>
                      <a:pt x="866" y="533"/>
                    </a:cubicBezTo>
                    <a:cubicBezTo>
                      <a:pt x="864" y="462"/>
                      <a:pt x="855" y="395"/>
                      <a:pt x="840" y="333"/>
                    </a:cubicBezTo>
                    <a:lnTo>
                      <a:pt x="1009" y="333"/>
                    </a:lnTo>
                    <a:close/>
                    <a:moveTo>
                      <a:pt x="762" y="106"/>
                    </a:moveTo>
                    <a:cubicBezTo>
                      <a:pt x="821" y="131"/>
                      <a:pt x="875" y="167"/>
                      <a:pt x="921" y="213"/>
                    </a:cubicBezTo>
                    <a:cubicBezTo>
                      <a:pt x="937" y="230"/>
                      <a:pt x="953" y="248"/>
                      <a:pt x="967" y="267"/>
                    </a:cubicBezTo>
                    <a:cubicBezTo>
                      <a:pt x="822" y="267"/>
                      <a:pt x="822" y="267"/>
                      <a:pt x="822" y="267"/>
                    </a:cubicBezTo>
                    <a:cubicBezTo>
                      <a:pt x="799" y="198"/>
                      <a:pt x="769" y="140"/>
                      <a:pt x="733" y="95"/>
                    </a:cubicBezTo>
                    <a:cubicBezTo>
                      <a:pt x="743" y="98"/>
                      <a:pt x="752" y="102"/>
                      <a:pt x="762" y="106"/>
                    </a:cubicBezTo>
                    <a:close/>
                    <a:moveTo>
                      <a:pt x="600" y="73"/>
                    </a:moveTo>
                    <a:cubicBezTo>
                      <a:pt x="614" y="78"/>
                      <a:pt x="628" y="86"/>
                      <a:pt x="642" y="97"/>
                    </a:cubicBezTo>
                    <a:cubicBezTo>
                      <a:pt x="670" y="119"/>
                      <a:pt x="697" y="154"/>
                      <a:pt x="720" y="197"/>
                    </a:cubicBezTo>
                    <a:cubicBezTo>
                      <a:pt x="732" y="219"/>
                      <a:pt x="742" y="242"/>
                      <a:pt x="751" y="267"/>
                    </a:cubicBezTo>
                    <a:cubicBezTo>
                      <a:pt x="600" y="267"/>
                      <a:pt x="600" y="267"/>
                      <a:pt x="600" y="267"/>
                    </a:cubicBezTo>
                    <a:lnTo>
                      <a:pt x="600" y="73"/>
                    </a:lnTo>
                    <a:close/>
                    <a:moveTo>
                      <a:pt x="600" y="333"/>
                    </a:moveTo>
                    <a:cubicBezTo>
                      <a:pt x="772" y="333"/>
                      <a:pt x="772" y="333"/>
                      <a:pt x="772" y="333"/>
                    </a:cubicBezTo>
                    <a:cubicBezTo>
                      <a:pt x="774" y="342"/>
                      <a:pt x="776" y="351"/>
                      <a:pt x="778" y="361"/>
                    </a:cubicBezTo>
                    <a:cubicBezTo>
                      <a:pt x="791" y="416"/>
                      <a:pt x="798" y="474"/>
                      <a:pt x="800" y="533"/>
                    </a:cubicBezTo>
                    <a:cubicBezTo>
                      <a:pt x="600" y="533"/>
                      <a:pt x="600" y="533"/>
                      <a:pt x="600" y="533"/>
                    </a:cubicBezTo>
                    <a:lnTo>
                      <a:pt x="600" y="333"/>
                    </a:lnTo>
                    <a:close/>
                    <a:moveTo>
                      <a:pt x="600" y="600"/>
                    </a:moveTo>
                    <a:cubicBezTo>
                      <a:pt x="800" y="600"/>
                      <a:pt x="800" y="600"/>
                      <a:pt x="800" y="600"/>
                    </a:cubicBezTo>
                    <a:cubicBezTo>
                      <a:pt x="798" y="660"/>
                      <a:pt x="791" y="718"/>
                      <a:pt x="778" y="773"/>
                    </a:cubicBezTo>
                    <a:cubicBezTo>
                      <a:pt x="776" y="782"/>
                      <a:pt x="774" y="791"/>
                      <a:pt x="772" y="800"/>
                    </a:cubicBezTo>
                    <a:cubicBezTo>
                      <a:pt x="600" y="800"/>
                      <a:pt x="600" y="800"/>
                      <a:pt x="600" y="800"/>
                    </a:cubicBezTo>
                    <a:lnTo>
                      <a:pt x="600" y="600"/>
                    </a:lnTo>
                    <a:close/>
                    <a:moveTo>
                      <a:pt x="642" y="1037"/>
                    </a:moveTo>
                    <a:cubicBezTo>
                      <a:pt x="628" y="1048"/>
                      <a:pt x="614" y="1056"/>
                      <a:pt x="600" y="1061"/>
                    </a:cubicBezTo>
                    <a:cubicBezTo>
                      <a:pt x="600" y="867"/>
                      <a:pt x="600" y="867"/>
                      <a:pt x="600" y="867"/>
                    </a:cubicBezTo>
                    <a:cubicBezTo>
                      <a:pt x="751" y="867"/>
                      <a:pt x="751" y="867"/>
                      <a:pt x="751" y="867"/>
                    </a:cubicBezTo>
                    <a:cubicBezTo>
                      <a:pt x="742" y="891"/>
                      <a:pt x="732" y="915"/>
                      <a:pt x="720" y="936"/>
                    </a:cubicBezTo>
                    <a:cubicBezTo>
                      <a:pt x="697" y="979"/>
                      <a:pt x="670" y="1014"/>
                      <a:pt x="642" y="1037"/>
                    </a:cubicBezTo>
                    <a:close/>
                    <a:moveTo>
                      <a:pt x="921" y="920"/>
                    </a:moveTo>
                    <a:cubicBezTo>
                      <a:pt x="875" y="966"/>
                      <a:pt x="821" y="1002"/>
                      <a:pt x="762" y="1027"/>
                    </a:cubicBezTo>
                    <a:cubicBezTo>
                      <a:pt x="752" y="1031"/>
                      <a:pt x="743" y="1035"/>
                      <a:pt x="733" y="1038"/>
                    </a:cubicBezTo>
                    <a:cubicBezTo>
                      <a:pt x="769" y="994"/>
                      <a:pt x="799" y="935"/>
                      <a:pt x="822" y="867"/>
                    </a:cubicBezTo>
                    <a:cubicBezTo>
                      <a:pt x="967" y="867"/>
                      <a:pt x="967" y="867"/>
                      <a:pt x="967" y="867"/>
                    </a:cubicBezTo>
                    <a:cubicBezTo>
                      <a:pt x="953" y="885"/>
                      <a:pt x="937" y="903"/>
                      <a:pt x="921" y="920"/>
                    </a:cubicBezTo>
                    <a:close/>
                    <a:moveTo>
                      <a:pt x="1028" y="761"/>
                    </a:moveTo>
                    <a:cubicBezTo>
                      <a:pt x="1022" y="774"/>
                      <a:pt x="1016" y="787"/>
                      <a:pt x="1009" y="800"/>
                    </a:cubicBezTo>
                    <a:cubicBezTo>
                      <a:pt x="840" y="800"/>
                      <a:pt x="840" y="800"/>
                      <a:pt x="840" y="800"/>
                    </a:cubicBezTo>
                    <a:cubicBezTo>
                      <a:pt x="855" y="738"/>
                      <a:pt x="864" y="671"/>
                      <a:pt x="866" y="600"/>
                    </a:cubicBezTo>
                    <a:cubicBezTo>
                      <a:pt x="1066" y="600"/>
                      <a:pt x="1066" y="600"/>
                      <a:pt x="1066" y="600"/>
                    </a:cubicBezTo>
                    <a:cubicBezTo>
                      <a:pt x="1062" y="656"/>
                      <a:pt x="1049" y="710"/>
                      <a:pt x="1028" y="7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1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4364350" y="4191910"/>
                <a:ext cx="231301" cy="180000"/>
                <a:chOff x="4317306" y="4187201"/>
                <a:chExt cx="318439" cy="238710"/>
              </a:xfrm>
            </p:grpSpPr>
            <p:sp>
              <p:nvSpPr>
                <p:cNvPr id="128" name="Flèche droite 127"/>
                <p:cNvSpPr/>
                <p:nvPr/>
              </p:nvSpPr>
              <p:spPr>
                <a:xfrm rot="10800000">
                  <a:off x="4317306" y="4187201"/>
                  <a:ext cx="271395" cy="132080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Flèche droite 128"/>
                <p:cNvSpPr/>
                <p:nvPr/>
              </p:nvSpPr>
              <p:spPr>
                <a:xfrm>
                  <a:off x="4364350" y="4293831"/>
                  <a:ext cx="271395" cy="132080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3" name="Groupe 132"/>
            <p:cNvGrpSpPr/>
            <p:nvPr/>
          </p:nvGrpSpPr>
          <p:grpSpPr>
            <a:xfrm>
              <a:off x="7911868" y="2779414"/>
              <a:ext cx="726650" cy="284435"/>
              <a:chOff x="1073563" y="4729190"/>
              <a:chExt cx="643867" cy="221101"/>
            </a:xfrm>
          </p:grpSpPr>
          <p:pic>
            <p:nvPicPr>
              <p:cNvPr id="138" name="Picture 5" descr="Icône ouvert, robinet, avec, de eau, des gouttelettes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36" t="11197" r="13324" b="12028"/>
              <a:stretch/>
            </p:blipFill>
            <p:spPr bwMode="auto">
              <a:xfrm flipH="1">
                <a:off x="1073563" y="4741367"/>
                <a:ext cx="204786" cy="207591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9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11" t="17323" r="22460" b="17362"/>
              <a:stretch/>
            </p:blipFill>
            <p:spPr bwMode="auto">
              <a:xfrm>
                <a:off x="1441054" y="4729190"/>
                <a:ext cx="276376" cy="221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94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pPr marL="77788" lvl="1" indent="-271463">
              <a:spcAft>
                <a:spcPct val="5000"/>
              </a:spcAft>
              <a:buSzPct val="70000"/>
              <a:defRPr/>
            </a:pPr>
            <a:r>
              <a:rPr lang="en-US" sz="4800" kern="0" dirty="0" smtClean="0">
                <a:solidFill>
                  <a:schemeClr val="bg2"/>
                </a:solidFill>
              </a:rPr>
              <a:t>QUIC is an answer…</a:t>
            </a:r>
            <a:endParaRPr lang="fr-FR" sz="4800" dirty="0">
              <a:solidFill>
                <a:schemeClr val="bg2"/>
              </a:solidFill>
            </a:endParaRPr>
          </a:p>
        </p:txBody>
      </p:sp>
      <p:sp>
        <p:nvSpPr>
          <p:cNvPr id="167" name="Flèche gauche 166"/>
          <p:cNvSpPr/>
          <p:nvPr/>
        </p:nvSpPr>
        <p:spPr>
          <a:xfrm>
            <a:off x="2706922" y="1707503"/>
            <a:ext cx="2578726" cy="291355"/>
          </a:xfrm>
          <a:prstGeom prst="leftArrow">
            <a:avLst>
              <a:gd name="adj1" fmla="val 65580"/>
              <a:gd name="adj2" fmla="val 50000"/>
            </a:avLst>
          </a:prstGeom>
          <a:solidFill>
            <a:srgbClr val="4B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FFFFFF"/>
                </a:solidFill>
              </a:rPr>
              <a:t>                                                  Data</a:t>
            </a:r>
          </a:p>
        </p:txBody>
      </p:sp>
      <p:sp>
        <p:nvSpPr>
          <p:cNvPr id="170" name="Flèche gauche 169"/>
          <p:cNvSpPr/>
          <p:nvPr/>
        </p:nvSpPr>
        <p:spPr>
          <a:xfrm flipH="1">
            <a:off x="2782030" y="3002678"/>
            <a:ext cx="2525406" cy="289152"/>
          </a:xfrm>
          <a:prstGeom prst="leftArrow">
            <a:avLst>
              <a:gd name="adj1" fmla="val 64504"/>
              <a:gd name="adj2" fmla="val 50000"/>
            </a:avLst>
          </a:prstGeom>
          <a:solidFill>
            <a:srgbClr val="4B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FFFFFF"/>
                </a:solidFill>
              </a:rPr>
              <a:t>	                          </a:t>
            </a:r>
            <a:r>
              <a:rPr lang="fr-FR" sz="1000" dirty="0" err="1">
                <a:solidFill>
                  <a:srgbClr val="FFFFFF"/>
                </a:solidFill>
              </a:rPr>
              <a:t>Ack</a:t>
            </a: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55" name="Groupe 154"/>
          <p:cNvGrpSpPr/>
          <p:nvPr/>
        </p:nvGrpSpPr>
        <p:grpSpPr>
          <a:xfrm flipH="1" flipV="1">
            <a:off x="2337902" y="1802002"/>
            <a:ext cx="328054" cy="1367418"/>
            <a:chOff x="7882823" y="1050241"/>
            <a:chExt cx="490120" cy="1152661"/>
          </a:xfrm>
          <a:solidFill>
            <a:schemeClr val="bg1">
              <a:lumMod val="85000"/>
            </a:schemeClr>
          </a:solidFill>
        </p:grpSpPr>
        <p:sp>
          <p:nvSpPr>
            <p:cNvPr id="156" name="Virage 155"/>
            <p:cNvSpPr/>
            <p:nvPr/>
          </p:nvSpPr>
          <p:spPr>
            <a:xfrm flipH="1">
              <a:off x="7882823" y="1050241"/>
              <a:ext cx="471126" cy="308355"/>
            </a:xfrm>
            <a:prstGeom prst="bentArrow">
              <a:avLst>
                <a:gd name="adj1" fmla="val 43139"/>
                <a:gd name="adj2" fmla="val 32815"/>
                <a:gd name="adj3" fmla="val 30740"/>
                <a:gd name="adj4" fmla="val 60972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57" name="Virage 156"/>
            <p:cNvSpPr/>
            <p:nvPr/>
          </p:nvSpPr>
          <p:spPr>
            <a:xfrm rot="5400000" flipH="1">
              <a:off x="7999871" y="1829830"/>
              <a:ext cx="312647" cy="433497"/>
            </a:xfrm>
            <a:prstGeom prst="bentArrow">
              <a:avLst>
                <a:gd name="adj1" fmla="val 47249"/>
                <a:gd name="adj2" fmla="val 34312"/>
                <a:gd name="adj3" fmla="val 27570"/>
                <a:gd name="adj4" fmla="val 55688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</p:grpSp>
      <p:sp>
        <p:nvSpPr>
          <p:cNvPr id="181" name="Freeform 26"/>
          <p:cNvSpPr>
            <a:spLocks noChangeAspect="1" noEditPoints="1"/>
          </p:cNvSpPr>
          <p:nvPr/>
        </p:nvSpPr>
        <p:spPr bwMode="auto">
          <a:xfrm>
            <a:off x="5473069" y="2309969"/>
            <a:ext cx="333827" cy="340405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199" name="Groupe 198"/>
          <p:cNvGrpSpPr/>
          <p:nvPr/>
        </p:nvGrpSpPr>
        <p:grpSpPr>
          <a:xfrm>
            <a:off x="2876144" y="1803212"/>
            <a:ext cx="374681" cy="113037"/>
            <a:chOff x="2869540" y="1012328"/>
            <a:chExt cx="374681" cy="87945"/>
          </a:xfrm>
        </p:grpSpPr>
        <p:sp>
          <p:nvSpPr>
            <p:cNvPr id="200" name="Rectangle 199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9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#6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02" name="Groupe 201"/>
          <p:cNvGrpSpPr/>
          <p:nvPr/>
        </p:nvGrpSpPr>
        <p:grpSpPr>
          <a:xfrm>
            <a:off x="3314215" y="1802766"/>
            <a:ext cx="374681" cy="113037"/>
            <a:chOff x="2869540" y="1012328"/>
            <a:chExt cx="374681" cy="87945"/>
          </a:xfrm>
        </p:grpSpPr>
        <p:sp>
          <p:nvSpPr>
            <p:cNvPr id="203" name="Rectangle 202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9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#8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29" name="Groupe 228"/>
          <p:cNvGrpSpPr/>
          <p:nvPr/>
        </p:nvGrpSpPr>
        <p:grpSpPr>
          <a:xfrm>
            <a:off x="4229220" y="1802003"/>
            <a:ext cx="374681" cy="113037"/>
            <a:chOff x="2869540" y="1012328"/>
            <a:chExt cx="374681" cy="87945"/>
          </a:xfrm>
        </p:grpSpPr>
        <p:sp>
          <p:nvSpPr>
            <p:cNvPr id="230" name="Rectangle 229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9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#9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3238308" y="3084876"/>
            <a:ext cx="284029" cy="119185"/>
            <a:chOff x="1854075" y="1563638"/>
            <a:chExt cx="284029" cy="119185"/>
          </a:xfrm>
        </p:grpSpPr>
        <p:grpSp>
          <p:nvGrpSpPr>
            <p:cNvPr id="79" name="Groupe 78"/>
            <p:cNvGrpSpPr/>
            <p:nvPr/>
          </p:nvGrpSpPr>
          <p:grpSpPr>
            <a:xfrm>
              <a:off x="1854075" y="1563638"/>
              <a:ext cx="284029" cy="119185"/>
              <a:chOff x="3020818" y="1667871"/>
              <a:chExt cx="214115" cy="88068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3020818" y="1667995"/>
                <a:ext cx="205882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203848" y="1667871"/>
                <a:ext cx="31085" cy="87935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auto">
            <a:xfrm>
              <a:off x="1991989" y="1563806"/>
              <a:ext cx="142788" cy="119017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#4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4023832" y="3084876"/>
            <a:ext cx="284029" cy="119185"/>
            <a:chOff x="1854075" y="1563638"/>
            <a:chExt cx="284029" cy="119185"/>
          </a:xfrm>
        </p:grpSpPr>
        <p:grpSp>
          <p:nvGrpSpPr>
            <p:cNvPr id="85" name="Groupe 84"/>
            <p:cNvGrpSpPr/>
            <p:nvPr/>
          </p:nvGrpSpPr>
          <p:grpSpPr>
            <a:xfrm>
              <a:off x="1854075" y="1563638"/>
              <a:ext cx="284029" cy="119185"/>
              <a:chOff x="3020818" y="1667871"/>
              <a:chExt cx="214115" cy="88068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020818" y="1667995"/>
                <a:ext cx="205882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203848" y="1667871"/>
                <a:ext cx="31085" cy="87935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 bwMode="auto">
            <a:xfrm>
              <a:off x="1991989" y="1563806"/>
              <a:ext cx="142788" cy="119017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</a:t>
              </a:r>
              <a:r>
                <a:rPr lang="fr-FR" sz="9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</p:grpSp>
      <p:sp>
        <p:nvSpPr>
          <p:cNvPr id="118" name="Freeform 21"/>
          <p:cNvSpPr>
            <a:spLocks noChangeAspect="1" noEditPoints="1"/>
          </p:cNvSpPr>
          <p:nvPr/>
        </p:nvSpPr>
        <p:spPr bwMode="auto">
          <a:xfrm>
            <a:off x="2309757" y="2234412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900" dirty="0">
              <a:solidFill>
                <a:srgbClr val="FFFFFF"/>
              </a:solidFill>
            </a:endParaRPr>
          </a:p>
        </p:txBody>
      </p:sp>
      <p:sp>
        <p:nvSpPr>
          <p:cNvPr id="144" name="Rectangle à coins arrondis 143"/>
          <p:cNvSpPr/>
          <p:nvPr/>
        </p:nvSpPr>
        <p:spPr>
          <a:xfrm>
            <a:off x="582250" y="1761177"/>
            <a:ext cx="785438" cy="332420"/>
          </a:xfrm>
          <a:prstGeom prst="roundRect">
            <a:avLst/>
          </a:prstGeom>
          <a:solidFill>
            <a:srgbClr val="FF5050">
              <a:alpha val="8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HTTP/2</a:t>
            </a:r>
          </a:p>
        </p:txBody>
      </p:sp>
      <p:sp>
        <p:nvSpPr>
          <p:cNvPr id="145" name="Rectangle à coins arrondis 144"/>
          <p:cNvSpPr/>
          <p:nvPr/>
        </p:nvSpPr>
        <p:spPr>
          <a:xfrm>
            <a:off x="582250" y="2400641"/>
            <a:ext cx="785438" cy="418427"/>
          </a:xfrm>
          <a:prstGeom prst="roundRect">
            <a:avLst/>
          </a:prstGeom>
          <a:solidFill>
            <a:srgbClr val="00AAE6">
              <a:alpha val="8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48" name="Rectangle à coins arrondis 147"/>
          <p:cNvSpPr/>
          <p:nvPr/>
        </p:nvSpPr>
        <p:spPr>
          <a:xfrm>
            <a:off x="582250" y="2106297"/>
            <a:ext cx="785438" cy="27913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149" name="Rectangle à coins arrondis 148"/>
          <p:cNvSpPr/>
          <p:nvPr/>
        </p:nvSpPr>
        <p:spPr>
          <a:xfrm>
            <a:off x="582250" y="2830547"/>
            <a:ext cx="785438" cy="328840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94" name="Content Placeholder 2"/>
          <p:cNvSpPr txBox="1">
            <a:spLocks/>
          </p:cNvSpPr>
          <p:nvPr/>
        </p:nvSpPr>
        <p:spPr>
          <a:xfrm>
            <a:off x="488622" y="970832"/>
            <a:ext cx="8187834" cy="66481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TCP-like </a:t>
            </a:r>
            <a:r>
              <a:rPr lang="en-US" sz="1600" kern="0" dirty="0">
                <a:solidFill>
                  <a:schemeClr val="bg1"/>
                </a:solidFill>
              </a:rPr>
              <a:t>transport built over </a:t>
            </a:r>
            <a:r>
              <a:rPr lang="en-US" sz="1600" kern="0" dirty="0" smtClean="0">
                <a:solidFill>
                  <a:schemeClr val="bg1"/>
                </a:solidFill>
              </a:rPr>
              <a:t>UDP + encryption</a:t>
            </a: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1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800" dirty="0" smtClean="0">
              <a:solidFill>
                <a:srgbClr val="FF7900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r>
              <a:rPr lang="en-US" sz="1800" dirty="0" smtClean="0">
                <a:solidFill>
                  <a:srgbClr val="FF7900"/>
                </a:solidFill>
              </a:rPr>
              <a:t>Ossification-ender </a:t>
            </a:r>
            <a:endParaRPr lang="en-US" sz="1800" dirty="0">
              <a:solidFill>
                <a:srgbClr val="FF7900"/>
              </a:solidFill>
            </a:endParaRPr>
          </a:p>
          <a:p>
            <a:pPr lvl="1">
              <a:spcAft>
                <a:spcPct val="5000"/>
              </a:spcAft>
              <a:buSzPct val="70000"/>
              <a:defRPr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Middleboxes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difficult by </a:t>
            </a:r>
            <a:r>
              <a:rPr lang="en-US" sz="1600" b="1" dirty="0">
                <a:solidFill>
                  <a:schemeClr val="bg1"/>
                </a:solidFill>
              </a:rPr>
              <a:t>QUIC headers </a:t>
            </a:r>
            <a:r>
              <a:rPr lang="en-US" sz="1600" b="1" dirty="0" smtClean="0">
                <a:solidFill>
                  <a:schemeClr val="bg1"/>
                </a:solidFill>
              </a:rPr>
              <a:t>encryption</a:t>
            </a:r>
          </a:p>
          <a:p>
            <a:pPr lvl="1">
              <a:spcAft>
                <a:spcPct val="5000"/>
              </a:spcAft>
              <a:buSzPct val="70000"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77788" lvl="1" indent="-271463">
              <a:spcAft>
                <a:spcPct val="5000"/>
              </a:spcAft>
              <a:buSzPct val="70000"/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77788" lvl="1" indent="-271463">
              <a:spcAft>
                <a:spcPct val="5000"/>
              </a:spcAft>
              <a:buSzPct val="70000"/>
              <a:defRPr/>
            </a:pPr>
            <a:endParaRPr lang="fr-FR" sz="1600" dirty="0" smtClean="0">
              <a:solidFill>
                <a:schemeClr val="bg1"/>
              </a:solidFill>
            </a:endParaRPr>
          </a:p>
          <a:p>
            <a:pPr lvl="1">
              <a:buClr>
                <a:srgbClr val="FFFFFF"/>
              </a:buClr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FFFF"/>
              </a:buClr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FFFF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6" name="Groupe 215"/>
          <p:cNvGrpSpPr/>
          <p:nvPr/>
        </p:nvGrpSpPr>
        <p:grpSpPr>
          <a:xfrm rot="10800000" flipH="1" flipV="1">
            <a:off x="5391300" y="1758305"/>
            <a:ext cx="328054" cy="1461918"/>
            <a:chOff x="7882823" y="1050241"/>
            <a:chExt cx="490120" cy="1152661"/>
          </a:xfrm>
          <a:solidFill>
            <a:schemeClr val="bg1">
              <a:lumMod val="85000"/>
            </a:schemeClr>
          </a:solidFill>
        </p:grpSpPr>
        <p:sp>
          <p:nvSpPr>
            <p:cNvPr id="223" name="Virage 222"/>
            <p:cNvSpPr/>
            <p:nvPr/>
          </p:nvSpPr>
          <p:spPr>
            <a:xfrm flipH="1">
              <a:off x="7882823" y="1050241"/>
              <a:ext cx="471126" cy="308355"/>
            </a:xfrm>
            <a:prstGeom prst="bentArrow">
              <a:avLst>
                <a:gd name="adj1" fmla="val 43139"/>
                <a:gd name="adj2" fmla="val 32815"/>
                <a:gd name="adj3" fmla="val 30740"/>
                <a:gd name="adj4" fmla="val 60972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24" name="Virage 223"/>
            <p:cNvSpPr/>
            <p:nvPr/>
          </p:nvSpPr>
          <p:spPr>
            <a:xfrm rot="5400000" flipH="1">
              <a:off x="7999871" y="1829830"/>
              <a:ext cx="312647" cy="433497"/>
            </a:xfrm>
            <a:prstGeom prst="bentArrow">
              <a:avLst>
                <a:gd name="adj1" fmla="val 47249"/>
                <a:gd name="adj2" fmla="val 34312"/>
                <a:gd name="adj3" fmla="val 27570"/>
                <a:gd name="adj4" fmla="val 55688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218" name="Groupe 217"/>
          <p:cNvGrpSpPr>
            <a:grpSpLocks noChangeAspect="1"/>
          </p:cNvGrpSpPr>
          <p:nvPr/>
        </p:nvGrpSpPr>
        <p:grpSpPr>
          <a:xfrm>
            <a:off x="3946195" y="2355575"/>
            <a:ext cx="193757" cy="288000"/>
            <a:chOff x="4345288" y="3913902"/>
            <a:chExt cx="272636" cy="458008"/>
          </a:xfrm>
        </p:grpSpPr>
        <p:sp>
          <p:nvSpPr>
            <p:cNvPr id="219" name="Freeform 26"/>
            <p:cNvSpPr>
              <a:spLocks noChangeAspect="1" noEditPoints="1"/>
            </p:cNvSpPr>
            <p:nvPr/>
          </p:nvSpPr>
          <p:spPr bwMode="auto">
            <a:xfrm>
              <a:off x="4345288" y="3913902"/>
              <a:ext cx="272636" cy="278008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900" dirty="0">
                <a:solidFill>
                  <a:srgbClr val="FFFFFF"/>
                </a:solidFill>
              </a:endParaRPr>
            </a:p>
          </p:txBody>
        </p:sp>
        <p:grpSp>
          <p:nvGrpSpPr>
            <p:cNvPr id="220" name="Groupe 219"/>
            <p:cNvGrpSpPr/>
            <p:nvPr/>
          </p:nvGrpSpPr>
          <p:grpSpPr>
            <a:xfrm>
              <a:off x="4364350" y="4191910"/>
              <a:ext cx="231301" cy="180000"/>
              <a:chOff x="4317306" y="4187201"/>
              <a:chExt cx="318439" cy="238710"/>
            </a:xfrm>
          </p:grpSpPr>
          <p:sp>
            <p:nvSpPr>
              <p:cNvPr id="221" name="Flèche droite 220"/>
              <p:cNvSpPr/>
              <p:nvPr/>
            </p:nvSpPr>
            <p:spPr>
              <a:xfrm rot="10800000">
                <a:off x="4317306" y="4187201"/>
                <a:ext cx="271395" cy="13208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lèche droite 221"/>
              <p:cNvSpPr/>
              <p:nvPr/>
            </p:nvSpPr>
            <p:spPr>
              <a:xfrm>
                <a:off x="4364350" y="4293831"/>
                <a:ext cx="271395" cy="13208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 dirty="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65" name="Groupe 264"/>
          <p:cNvGrpSpPr/>
          <p:nvPr/>
        </p:nvGrpSpPr>
        <p:grpSpPr>
          <a:xfrm>
            <a:off x="5909925" y="1756587"/>
            <a:ext cx="792000" cy="1398210"/>
            <a:chOff x="1031046" y="1405569"/>
            <a:chExt cx="792000" cy="1398210"/>
          </a:xfrm>
        </p:grpSpPr>
        <p:sp>
          <p:nvSpPr>
            <p:cNvPr id="266" name="Rectangle à coins arrondis 265"/>
            <p:cNvSpPr/>
            <p:nvPr/>
          </p:nvSpPr>
          <p:spPr>
            <a:xfrm>
              <a:off x="1031046" y="1405569"/>
              <a:ext cx="792000" cy="332420"/>
            </a:xfrm>
            <a:prstGeom prst="roundRect">
              <a:avLst/>
            </a:prstGeom>
            <a:solidFill>
              <a:srgbClr val="FF5050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HTTP/2</a:t>
              </a:r>
            </a:p>
          </p:txBody>
        </p:sp>
        <p:sp>
          <p:nvSpPr>
            <p:cNvPr id="267" name="Rectangle à coins arrondis 266"/>
            <p:cNvSpPr/>
            <p:nvPr/>
          </p:nvSpPr>
          <p:spPr>
            <a:xfrm>
              <a:off x="1031046" y="2045033"/>
              <a:ext cx="792000" cy="418427"/>
            </a:xfrm>
            <a:prstGeom prst="roundRect">
              <a:avLst/>
            </a:prstGeom>
            <a:solidFill>
              <a:srgbClr val="00AAE6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TCP</a:t>
              </a:r>
            </a:p>
          </p:txBody>
        </p:sp>
        <p:sp>
          <p:nvSpPr>
            <p:cNvPr id="268" name="Rectangle à coins arrondis 267"/>
            <p:cNvSpPr/>
            <p:nvPr/>
          </p:nvSpPr>
          <p:spPr>
            <a:xfrm>
              <a:off x="1031046" y="1750689"/>
              <a:ext cx="792000" cy="279135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TLS</a:t>
              </a:r>
            </a:p>
          </p:txBody>
        </p:sp>
        <p:sp>
          <p:nvSpPr>
            <p:cNvPr id="269" name="Rectangle à coins arrondis 268"/>
            <p:cNvSpPr/>
            <p:nvPr/>
          </p:nvSpPr>
          <p:spPr>
            <a:xfrm>
              <a:off x="1031046" y="2474939"/>
              <a:ext cx="792000" cy="328840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IP</a:t>
              </a:r>
            </a:p>
          </p:txBody>
        </p:sp>
      </p:grpSp>
      <p:pic>
        <p:nvPicPr>
          <p:cNvPr id="151" name="Picture 5" descr="Icône ouvert, robinet, avec, de eau, des gouttelette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11197" r="13324" b="12028"/>
          <a:stretch/>
        </p:blipFill>
        <p:spPr bwMode="auto">
          <a:xfrm flipH="1">
            <a:off x="5988624" y="2582750"/>
            <a:ext cx="204786" cy="2075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7323" r="22460" b="17362"/>
          <a:stretch/>
        </p:blipFill>
        <p:spPr bwMode="auto">
          <a:xfrm>
            <a:off x="6387451" y="2568620"/>
            <a:ext cx="27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0.10174 -0.037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9136E-6 L 0.09375 -0.036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18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pPr marL="77788" lvl="1" indent="-271463">
              <a:spcAft>
                <a:spcPct val="5000"/>
              </a:spcAft>
              <a:buSzPct val="70000"/>
              <a:defRPr/>
            </a:pPr>
            <a:r>
              <a:rPr lang="en-US" sz="4800" kern="0" dirty="0" smtClean="0">
                <a:solidFill>
                  <a:schemeClr val="bg2"/>
                </a:solidFill>
              </a:rPr>
              <a:t>QUIC is an answer…</a:t>
            </a:r>
            <a:endParaRPr lang="fr-FR" sz="4800" dirty="0">
              <a:solidFill>
                <a:schemeClr val="bg2"/>
              </a:solidFill>
            </a:endParaRPr>
          </a:p>
        </p:txBody>
      </p:sp>
      <p:sp>
        <p:nvSpPr>
          <p:cNvPr id="167" name="Flèche gauche 166"/>
          <p:cNvSpPr/>
          <p:nvPr/>
        </p:nvSpPr>
        <p:spPr>
          <a:xfrm>
            <a:off x="2706922" y="1707503"/>
            <a:ext cx="2578726" cy="291355"/>
          </a:xfrm>
          <a:prstGeom prst="leftArrow">
            <a:avLst>
              <a:gd name="adj1" fmla="val 65580"/>
              <a:gd name="adj2" fmla="val 50000"/>
            </a:avLst>
          </a:prstGeom>
          <a:solidFill>
            <a:srgbClr val="4B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FFFFFF"/>
                </a:solidFill>
              </a:rPr>
              <a:t>                                                  Data</a:t>
            </a:r>
          </a:p>
        </p:txBody>
      </p:sp>
      <p:sp>
        <p:nvSpPr>
          <p:cNvPr id="170" name="Flèche gauche 169"/>
          <p:cNvSpPr/>
          <p:nvPr/>
        </p:nvSpPr>
        <p:spPr>
          <a:xfrm flipH="1">
            <a:off x="2782030" y="3002678"/>
            <a:ext cx="2525406" cy="289152"/>
          </a:xfrm>
          <a:prstGeom prst="leftArrow">
            <a:avLst>
              <a:gd name="adj1" fmla="val 64504"/>
              <a:gd name="adj2" fmla="val 50000"/>
            </a:avLst>
          </a:prstGeom>
          <a:solidFill>
            <a:srgbClr val="4B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FFFFFF"/>
                </a:solidFill>
              </a:rPr>
              <a:t>	                          </a:t>
            </a:r>
            <a:r>
              <a:rPr lang="fr-FR" sz="1000" dirty="0" err="1">
                <a:solidFill>
                  <a:srgbClr val="FFFFFF"/>
                </a:solidFill>
              </a:rPr>
              <a:t>Ack</a:t>
            </a: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55" name="Groupe 154"/>
          <p:cNvGrpSpPr/>
          <p:nvPr/>
        </p:nvGrpSpPr>
        <p:grpSpPr>
          <a:xfrm flipH="1" flipV="1">
            <a:off x="2337902" y="1802002"/>
            <a:ext cx="328054" cy="1367418"/>
            <a:chOff x="7882823" y="1050241"/>
            <a:chExt cx="490120" cy="1152661"/>
          </a:xfrm>
          <a:solidFill>
            <a:schemeClr val="bg1">
              <a:lumMod val="85000"/>
            </a:schemeClr>
          </a:solidFill>
        </p:grpSpPr>
        <p:sp>
          <p:nvSpPr>
            <p:cNvPr id="156" name="Virage 155"/>
            <p:cNvSpPr/>
            <p:nvPr/>
          </p:nvSpPr>
          <p:spPr>
            <a:xfrm flipH="1">
              <a:off x="7882823" y="1050241"/>
              <a:ext cx="471126" cy="308355"/>
            </a:xfrm>
            <a:prstGeom prst="bentArrow">
              <a:avLst>
                <a:gd name="adj1" fmla="val 43139"/>
                <a:gd name="adj2" fmla="val 32815"/>
                <a:gd name="adj3" fmla="val 30740"/>
                <a:gd name="adj4" fmla="val 60972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57" name="Virage 156"/>
            <p:cNvSpPr/>
            <p:nvPr/>
          </p:nvSpPr>
          <p:spPr>
            <a:xfrm rot="5400000" flipH="1">
              <a:off x="7999871" y="1829830"/>
              <a:ext cx="312647" cy="433497"/>
            </a:xfrm>
            <a:prstGeom prst="bentArrow">
              <a:avLst>
                <a:gd name="adj1" fmla="val 47249"/>
                <a:gd name="adj2" fmla="val 34312"/>
                <a:gd name="adj3" fmla="val 27570"/>
                <a:gd name="adj4" fmla="val 55688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</p:grpSp>
      <p:sp>
        <p:nvSpPr>
          <p:cNvPr id="181" name="Freeform 26"/>
          <p:cNvSpPr>
            <a:spLocks noChangeAspect="1" noEditPoints="1"/>
          </p:cNvSpPr>
          <p:nvPr/>
        </p:nvSpPr>
        <p:spPr bwMode="auto">
          <a:xfrm>
            <a:off x="5473069" y="2309969"/>
            <a:ext cx="333827" cy="340405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199" name="Groupe 198"/>
          <p:cNvGrpSpPr/>
          <p:nvPr/>
        </p:nvGrpSpPr>
        <p:grpSpPr>
          <a:xfrm>
            <a:off x="2876144" y="1803212"/>
            <a:ext cx="374681" cy="113037"/>
            <a:chOff x="2869540" y="1012328"/>
            <a:chExt cx="374681" cy="87945"/>
          </a:xfrm>
        </p:grpSpPr>
        <p:sp>
          <p:nvSpPr>
            <p:cNvPr id="200" name="Rectangle 199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9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#6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02" name="Groupe 201"/>
          <p:cNvGrpSpPr/>
          <p:nvPr/>
        </p:nvGrpSpPr>
        <p:grpSpPr>
          <a:xfrm>
            <a:off x="3314215" y="1802766"/>
            <a:ext cx="374681" cy="113037"/>
            <a:chOff x="2869540" y="1012328"/>
            <a:chExt cx="374681" cy="87945"/>
          </a:xfrm>
        </p:grpSpPr>
        <p:sp>
          <p:nvSpPr>
            <p:cNvPr id="203" name="Rectangle 202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9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#8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29" name="Groupe 228"/>
          <p:cNvGrpSpPr/>
          <p:nvPr/>
        </p:nvGrpSpPr>
        <p:grpSpPr>
          <a:xfrm>
            <a:off x="4229220" y="1802003"/>
            <a:ext cx="374681" cy="113037"/>
            <a:chOff x="2869540" y="1012328"/>
            <a:chExt cx="374681" cy="87945"/>
          </a:xfrm>
        </p:grpSpPr>
        <p:sp>
          <p:nvSpPr>
            <p:cNvPr id="230" name="Rectangle 229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9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#9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3238308" y="3084876"/>
            <a:ext cx="284029" cy="119185"/>
            <a:chOff x="1854075" y="1563638"/>
            <a:chExt cx="284029" cy="119185"/>
          </a:xfrm>
        </p:grpSpPr>
        <p:grpSp>
          <p:nvGrpSpPr>
            <p:cNvPr id="79" name="Groupe 78"/>
            <p:cNvGrpSpPr/>
            <p:nvPr/>
          </p:nvGrpSpPr>
          <p:grpSpPr>
            <a:xfrm>
              <a:off x="1854075" y="1563638"/>
              <a:ext cx="284029" cy="119185"/>
              <a:chOff x="3020818" y="1667871"/>
              <a:chExt cx="214115" cy="88068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3020818" y="1667995"/>
                <a:ext cx="205882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203848" y="1667871"/>
                <a:ext cx="31085" cy="87935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auto">
            <a:xfrm>
              <a:off x="1991989" y="1563806"/>
              <a:ext cx="142788" cy="119017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#4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4023832" y="3084876"/>
            <a:ext cx="284029" cy="119185"/>
            <a:chOff x="1854075" y="1563638"/>
            <a:chExt cx="284029" cy="119185"/>
          </a:xfrm>
        </p:grpSpPr>
        <p:grpSp>
          <p:nvGrpSpPr>
            <p:cNvPr id="85" name="Groupe 84"/>
            <p:cNvGrpSpPr/>
            <p:nvPr/>
          </p:nvGrpSpPr>
          <p:grpSpPr>
            <a:xfrm>
              <a:off x="1854075" y="1563638"/>
              <a:ext cx="284029" cy="119185"/>
              <a:chOff x="3020818" y="1667871"/>
              <a:chExt cx="214115" cy="88068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020818" y="1667995"/>
                <a:ext cx="205882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203848" y="1667871"/>
                <a:ext cx="31085" cy="87935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 bwMode="auto">
            <a:xfrm>
              <a:off x="1991989" y="1563806"/>
              <a:ext cx="142788" cy="119017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</a:t>
              </a:r>
              <a:r>
                <a:rPr lang="fr-FR" sz="9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</p:grpSp>
      <p:sp>
        <p:nvSpPr>
          <p:cNvPr id="118" name="Freeform 21"/>
          <p:cNvSpPr>
            <a:spLocks noChangeAspect="1" noEditPoints="1"/>
          </p:cNvSpPr>
          <p:nvPr/>
        </p:nvSpPr>
        <p:spPr bwMode="auto">
          <a:xfrm>
            <a:off x="2309757" y="2234412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900" dirty="0">
              <a:solidFill>
                <a:srgbClr val="FFFFFF"/>
              </a:solidFill>
            </a:endParaRPr>
          </a:p>
        </p:txBody>
      </p:sp>
      <p:sp>
        <p:nvSpPr>
          <p:cNvPr id="83" name="Rectangle à coins arrondis 82"/>
          <p:cNvSpPr/>
          <p:nvPr/>
        </p:nvSpPr>
        <p:spPr>
          <a:xfrm>
            <a:off x="1452996" y="1761177"/>
            <a:ext cx="785438" cy="332420"/>
          </a:xfrm>
          <a:prstGeom prst="roundRect">
            <a:avLst/>
          </a:prstGeom>
          <a:solidFill>
            <a:srgbClr val="FF5050">
              <a:alpha val="8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HTTP/3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à coins arrondis 91"/>
          <p:cNvSpPr/>
          <p:nvPr/>
        </p:nvSpPr>
        <p:spPr>
          <a:xfrm>
            <a:off x="1452996" y="2628716"/>
            <a:ext cx="785438" cy="190351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UDP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7" name="Rectangle à coins arrondis 116"/>
          <p:cNvSpPr/>
          <p:nvPr/>
        </p:nvSpPr>
        <p:spPr>
          <a:xfrm>
            <a:off x="1452996" y="2830547"/>
            <a:ext cx="785438" cy="328840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08" name="Rectangle à coins arrondis 107"/>
          <p:cNvSpPr/>
          <p:nvPr/>
        </p:nvSpPr>
        <p:spPr>
          <a:xfrm>
            <a:off x="1452996" y="2106296"/>
            <a:ext cx="785438" cy="503557"/>
          </a:xfrm>
          <a:prstGeom prst="roundRect">
            <a:avLst/>
          </a:prstGeom>
          <a:gradFill>
            <a:gsLst>
              <a:gs pos="44000">
                <a:srgbClr val="00B0F0">
                  <a:alpha val="78000"/>
                </a:srgbClr>
              </a:gs>
              <a:gs pos="64000">
                <a:srgbClr val="92D050"/>
              </a:gs>
              <a:gs pos="77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QUIC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4" name="Rectangle à coins arrondis 143"/>
          <p:cNvSpPr/>
          <p:nvPr/>
        </p:nvSpPr>
        <p:spPr>
          <a:xfrm>
            <a:off x="582250" y="1761177"/>
            <a:ext cx="785438" cy="332420"/>
          </a:xfrm>
          <a:prstGeom prst="roundRect">
            <a:avLst/>
          </a:prstGeom>
          <a:solidFill>
            <a:srgbClr val="FF5050">
              <a:alpha val="8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HTTP/2</a:t>
            </a:r>
          </a:p>
        </p:txBody>
      </p:sp>
      <p:sp>
        <p:nvSpPr>
          <p:cNvPr id="145" name="Rectangle à coins arrondis 144"/>
          <p:cNvSpPr/>
          <p:nvPr/>
        </p:nvSpPr>
        <p:spPr>
          <a:xfrm>
            <a:off x="582250" y="2400641"/>
            <a:ext cx="785438" cy="418427"/>
          </a:xfrm>
          <a:prstGeom prst="roundRect">
            <a:avLst/>
          </a:prstGeom>
          <a:solidFill>
            <a:srgbClr val="00AAE6">
              <a:alpha val="8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48" name="Rectangle à coins arrondis 147"/>
          <p:cNvSpPr/>
          <p:nvPr/>
        </p:nvSpPr>
        <p:spPr>
          <a:xfrm>
            <a:off x="582250" y="2106297"/>
            <a:ext cx="785438" cy="27913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149" name="Rectangle à coins arrondis 148"/>
          <p:cNvSpPr/>
          <p:nvPr/>
        </p:nvSpPr>
        <p:spPr>
          <a:xfrm>
            <a:off x="582250" y="2830547"/>
            <a:ext cx="785438" cy="328840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94" name="Content Placeholder 2"/>
          <p:cNvSpPr txBox="1">
            <a:spLocks/>
          </p:cNvSpPr>
          <p:nvPr/>
        </p:nvSpPr>
        <p:spPr>
          <a:xfrm>
            <a:off x="539552" y="964760"/>
            <a:ext cx="8136904" cy="6930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TCP-like </a:t>
            </a:r>
            <a:r>
              <a:rPr lang="en-US" sz="1600" kern="0" dirty="0">
                <a:solidFill>
                  <a:schemeClr val="bg1"/>
                </a:solidFill>
              </a:rPr>
              <a:t>transport built over </a:t>
            </a:r>
            <a:r>
              <a:rPr lang="en-US" sz="1600" kern="0" dirty="0" smtClean="0">
                <a:solidFill>
                  <a:schemeClr val="bg1"/>
                </a:solidFill>
              </a:rPr>
              <a:t>UDP + encryption</a:t>
            </a: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1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800" dirty="0" smtClean="0">
              <a:solidFill>
                <a:srgbClr val="FF7900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r>
              <a:rPr lang="en-US" sz="1800" dirty="0" smtClean="0">
                <a:solidFill>
                  <a:srgbClr val="FF7900"/>
                </a:solidFill>
              </a:rPr>
              <a:t>Ossification-ender </a:t>
            </a:r>
            <a:endParaRPr lang="en-US" sz="1800" dirty="0">
              <a:solidFill>
                <a:srgbClr val="FF7900"/>
              </a:solidFill>
            </a:endParaRPr>
          </a:p>
          <a:p>
            <a:pPr lvl="1">
              <a:spcAft>
                <a:spcPct val="5000"/>
              </a:spcAft>
              <a:buSzPct val="70000"/>
              <a:defRPr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Middleboxes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difficult by </a:t>
            </a:r>
            <a:r>
              <a:rPr lang="en-US" sz="1600" b="1" dirty="0">
                <a:solidFill>
                  <a:schemeClr val="bg1"/>
                </a:solidFill>
              </a:rPr>
              <a:t>QUIC headers </a:t>
            </a:r>
            <a:r>
              <a:rPr lang="en-US" sz="1600" b="1" dirty="0" smtClean="0">
                <a:solidFill>
                  <a:schemeClr val="bg1"/>
                </a:solidFill>
              </a:rPr>
              <a:t>encryption</a:t>
            </a:r>
          </a:p>
          <a:p>
            <a:pPr lvl="1">
              <a:spcAft>
                <a:spcPct val="5000"/>
              </a:spcAft>
              <a:buSzPct val="70000"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77788" lvl="1" indent="-271463">
              <a:spcAft>
                <a:spcPct val="5000"/>
              </a:spcAft>
              <a:buSzPct val="70000"/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77788" lvl="1" indent="-271463">
              <a:spcAft>
                <a:spcPct val="5000"/>
              </a:spcAft>
              <a:buSzPct val="70000"/>
              <a:defRPr/>
            </a:pPr>
            <a:endParaRPr lang="fr-FR" sz="1600" dirty="0" smtClean="0">
              <a:solidFill>
                <a:schemeClr val="bg1"/>
              </a:solidFill>
            </a:endParaRPr>
          </a:p>
          <a:p>
            <a:pPr lvl="1">
              <a:buClr>
                <a:srgbClr val="FFFFFF"/>
              </a:buClr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FFFF"/>
              </a:buClr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FFFF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6" name="Groupe 215"/>
          <p:cNvGrpSpPr/>
          <p:nvPr/>
        </p:nvGrpSpPr>
        <p:grpSpPr>
          <a:xfrm rot="10800000" flipH="1" flipV="1">
            <a:off x="5391300" y="1758305"/>
            <a:ext cx="328054" cy="1461918"/>
            <a:chOff x="7882823" y="1050241"/>
            <a:chExt cx="490120" cy="1152661"/>
          </a:xfrm>
          <a:solidFill>
            <a:schemeClr val="bg1">
              <a:lumMod val="85000"/>
            </a:schemeClr>
          </a:solidFill>
        </p:grpSpPr>
        <p:sp>
          <p:nvSpPr>
            <p:cNvPr id="223" name="Virage 222"/>
            <p:cNvSpPr/>
            <p:nvPr/>
          </p:nvSpPr>
          <p:spPr>
            <a:xfrm flipH="1">
              <a:off x="7882823" y="1050241"/>
              <a:ext cx="471126" cy="308355"/>
            </a:xfrm>
            <a:prstGeom prst="bentArrow">
              <a:avLst>
                <a:gd name="adj1" fmla="val 43139"/>
                <a:gd name="adj2" fmla="val 32815"/>
                <a:gd name="adj3" fmla="val 30740"/>
                <a:gd name="adj4" fmla="val 60972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24" name="Virage 223"/>
            <p:cNvSpPr/>
            <p:nvPr/>
          </p:nvSpPr>
          <p:spPr>
            <a:xfrm rot="5400000" flipH="1">
              <a:off x="7999871" y="1829830"/>
              <a:ext cx="312647" cy="433497"/>
            </a:xfrm>
            <a:prstGeom prst="bentArrow">
              <a:avLst>
                <a:gd name="adj1" fmla="val 47249"/>
                <a:gd name="adj2" fmla="val 34312"/>
                <a:gd name="adj3" fmla="val 27570"/>
                <a:gd name="adj4" fmla="val 55688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218" name="Groupe 217"/>
          <p:cNvGrpSpPr>
            <a:grpSpLocks noChangeAspect="1"/>
          </p:cNvGrpSpPr>
          <p:nvPr/>
        </p:nvGrpSpPr>
        <p:grpSpPr>
          <a:xfrm>
            <a:off x="3946195" y="2355575"/>
            <a:ext cx="193757" cy="288000"/>
            <a:chOff x="4345288" y="3913902"/>
            <a:chExt cx="272636" cy="458008"/>
          </a:xfrm>
        </p:grpSpPr>
        <p:sp>
          <p:nvSpPr>
            <p:cNvPr id="219" name="Freeform 26"/>
            <p:cNvSpPr>
              <a:spLocks noChangeAspect="1" noEditPoints="1"/>
            </p:cNvSpPr>
            <p:nvPr/>
          </p:nvSpPr>
          <p:spPr bwMode="auto">
            <a:xfrm>
              <a:off x="4345288" y="3913902"/>
              <a:ext cx="272636" cy="278008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900" dirty="0">
                <a:solidFill>
                  <a:srgbClr val="FFFFFF"/>
                </a:solidFill>
              </a:endParaRPr>
            </a:p>
          </p:txBody>
        </p:sp>
        <p:grpSp>
          <p:nvGrpSpPr>
            <p:cNvPr id="220" name="Groupe 219"/>
            <p:cNvGrpSpPr/>
            <p:nvPr/>
          </p:nvGrpSpPr>
          <p:grpSpPr>
            <a:xfrm>
              <a:off x="4364350" y="4191910"/>
              <a:ext cx="231301" cy="180000"/>
              <a:chOff x="4317306" y="4187201"/>
              <a:chExt cx="318439" cy="238710"/>
            </a:xfrm>
          </p:grpSpPr>
          <p:sp>
            <p:nvSpPr>
              <p:cNvPr id="221" name="Flèche droite 220"/>
              <p:cNvSpPr/>
              <p:nvPr/>
            </p:nvSpPr>
            <p:spPr>
              <a:xfrm rot="10800000">
                <a:off x="4317306" y="4187201"/>
                <a:ext cx="271395" cy="13208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lèche droite 221"/>
              <p:cNvSpPr/>
              <p:nvPr/>
            </p:nvSpPr>
            <p:spPr>
              <a:xfrm>
                <a:off x="4364350" y="4293831"/>
                <a:ext cx="271395" cy="13208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 dirty="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57" name="Groupe 256"/>
          <p:cNvGrpSpPr/>
          <p:nvPr/>
        </p:nvGrpSpPr>
        <p:grpSpPr>
          <a:xfrm>
            <a:off x="6815797" y="1747670"/>
            <a:ext cx="792000" cy="1398210"/>
            <a:chOff x="1547664" y="1419622"/>
            <a:chExt cx="792000" cy="1398210"/>
          </a:xfrm>
        </p:grpSpPr>
        <p:sp>
          <p:nvSpPr>
            <p:cNvPr id="258" name="Rectangle à coins arrondis 257"/>
            <p:cNvSpPr/>
            <p:nvPr/>
          </p:nvSpPr>
          <p:spPr>
            <a:xfrm>
              <a:off x="1547664" y="1419622"/>
              <a:ext cx="792000" cy="332420"/>
            </a:xfrm>
            <a:prstGeom prst="roundRect">
              <a:avLst/>
            </a:prstGeom>
            <a:solidFill>
              <a:srgbClr val="FF5050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HTTP/3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9" name="Rectangle à coins arrondis 258"/>
            <p:cNvSpPr/>
            <p:nvPr/>
          </p:nvSpPr>
          <p:spPr>
            <a:xfrm>
              <a:off x="1547664" y="2287161"/>
              <a:ext cx="792000" cy="190351"/>
            </a:xfrm>
            <a:prstGeom prst="round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UDP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0" name="Rectangle à coins arrondis 259"/>
            <p:cNvSpPr/>
            <p:nvPr/>
          </p:nvSpPr>
          <p:spPr>
            <a:xfrm>
              <a:off x="1547664" y="2488992"/>
              <a:ext cx="792000" cy="328840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IP</a:t>
              </a:r>
            </a:p>
          </p:txBody>
        </p:sp>
        <p:sp>
          <p:nvSpPr>
            <p:cNvPr id="262" name="Rectangle à coins arrondis 261"/>
            <p:cNvSpPr/>
            <p:nvPr/>
          </p:nvSpPr>
          <p:spPr>
            <a:xfrm>
              <a:off x="1547664" y="1764741"/>
              <a:ext cx="792000" cy="503557"/>
            </a:xfrm>
            <a:prstGeom prst="roundRect">
              <a:avLst/>
            </a:prstGeom>
            <a:gradFill>
              <a:gsLst>
                <a:gs pos="44000">
                  <a:srgbClr val="00B0F0">
                    <a:alpha val="78000"/>
                  </a:srgbClr>
                </a:gs>
                <a:gs pos="64000">
                  <a:srgbClr val="92D050"/>
                </a:gs>
                <a:gs pos="77000">
                  <a:schemeClr val="accent6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QUIC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5" name="Groupe 264"/>
          <p:cNvGrpSpPr/>
          <p:nvPr/>
        </p:nvGrpSpPr>
        <p:grpSpPr>
          <a:xfrm>
            <a:off x="5909925" y="1756587"/>
            <a:ext cx="792000" cy="1398210"/>
            <a:chOff x="1031046" y="1405569"/>
            <a:chExt cx="792000" cy="1398210"/>
          </a:xfrm>
        </p:grpSpPr>
        <p:sp>
          <p:nvSpPr>
            <p:cNvPr id="266" name="Rectangle à coins arrondis 265"/>
            <p:cNvSpPr/>
            <p:nvPr/>
          </p:nvSpPr>
          <p:spPr>
            <a:xfrm>
              <a:off x="1031046" y="1405569"/>
              <a:ext cx="792000" cy="332420"/>
            </a:xfrm>
            <a:prstGeom prst="roundRect">
              <a:avLst/>
            </a:prstGeom>
            <a:solidFill>
              <a:srgbClr val="FF5050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HTTP/2</a:t>
              </a:r>
            </a:p>
          </p:txBody>
        </p:sp>
        <p:sp>
          <p:nvSpPr>
            <p:cNvPr id="267" name="Rectangle à coins arrondis 266"/>
            <p:cNvSpPr/>
            <p:nvPr/>
          </p:nvSpPr>
          <p:spPr>
            <a:xfrm>
              <a:off x="1031046" y="2045033"/>
              <a:ext cx="792000" cy="418427"/>
            </a:xfrm>
            <a:prstGeom prst="roundRect">
              <a:avLst/>
            </a:prstGeom>
            <a:solidFill>
              <a:srgbClr val="00AAE6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TCP</a:t>
              </a:r>
            </a:p>
          </p:txBody>
        </p:sp>
        <p:sp>
          <p:nvSpPr>
            <p:cNvPr id="268" name="Rectangle à coins arrondis 267"/>
            <p:cNvSpPr/>
            <p:nvPr/>
          </p:nvSpPr>
          <p:spPr>
            <a:xfrm>
              <a:off x="1031046" y="1750689"/>
              <a:ext cx="792000" cy="279135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TLS</a:t>
              </a:r>
            </a:p>
          </p:txBody>
        </p:sp>
        <p:sp>
          <p:nvSpPr>
            <p:cNvPr id="269" name="Rectangle à coins arrondis 268"/>
            <p:cNvSpPr/>
            <p:nvPr/>
          </p:nvSpPr>
          <p:spPr>
            <a:xfrm>
              <a:off x="1031046" y="2474939"/>
              <a:ext cx="792000" cy="328840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IP</a:t>
              </a:r>
            </a:p>
          </p:txBody>
        </p:sp>
      </p:grpSp>
      <p:pic>
        <p:nvPicPr>
          <p:cNvPr id="151" name="Picture 5" descr="Icône ouvert, robinet, avec, de eau, des gouttelette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11197" r="13324" b="12028"/>
          <a:stretch/>
        </p:blipFill>
        <p:spPr bwMode="auto">
          <a:xfrm flipH="1">
            <a:off x="5988624" y="2582750"/>
            <a:ext cx="204786" cy="2075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7323" r="22460" b="17362"/>
          <a:stretch/>
        </p:blipFill>
        <p:spPr bwMode="auto">
          <a:xfrm>
            <a:off x="6387451" y="2568620"/>
            <a:ext cx="27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Icône ouvert, robinet, avec, de eau, des gouttelette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11197" r="13324" b="12028"/>
          <a:stretch/>
        </p:blipFill>
        <p:spPr bwMode="auto">
          <a:xfrm flipH="1">
            <a:off x="6876256" y="2364159"/>
            <a:ext cx="204786" cy="2075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7323" r="22460" b="17362"/>
          <a:stretch/>
        </p:blipFill>
        <p:spPr bwMode="auto">
          <a:xfrm>
            <a:off x="7275083" y="2350029"/>
            <a:ext cx="27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8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0.10174 -0.037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9136E-6 L 0.09375 -0.036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18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0.10174 -0.037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9375 -0.036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2" grpId="0" animBg="1"/>
      <p:bldP spid="117" grpId="0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pPr marL="77788" lvl="1" indent="-271463">
              <a:spcAft>
                <a:spcPct val="5000"/>
              </a:spcAft>
              <a:buSzPct val="70000"/>
              <a:defRPr/>
            </a:pPr>
            <a:r>
              <a:rPr lang="en-US" sz="4800" kern="0" dirty="0" smtClean="0">
                <a:solidFill>
                  <a:schemeClr val="bg2"/>
                </a:solidFill>
              </a:rPr>
              <a:t>QUIC is an answer…</a:t>
            </a:r>
            <a:endParaRPr lang="fr-FR" sz="4800" dirty="0">
              <a:solidFill>
                <a:schemeClr val="bg2"/>
              </a:solidFill>
            </a:endParaRPr>
          </a:p>
        </p:txBody>
      </p:sp>
      <p:sp>
        <p:nvSpPr>
          <p:cNvPr id="167" name="Flèche gauche 166"/>
          <p:cNvSpPr/>
          <p:nvPr/>
        </p:nvSpPr>
        <p:spPr>
          <a:xfrm>
            <a:off x="2706922" y="1707503"/>
            <a:ext cx="2578726" cy="291355"/>
          </a:xfrm>
          <a:prstGeom prst="leftArrow">
            <a:avLst>
              <a:gd name="adj1" fmla="val 65580"/>
              <a:gd name="adj2" fmla="val 50000"/>
            </a:avLst>
          </a:prstGeom>
          <a:solidFill>
            <a:srgbClr val="4B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FFFFFF"/>
                </a:solidFill>
              </a:rPr>
              <a:t>                                                  Data</a:t>
            </a:r>
          </a:p>
        </p:txBody>
      </p:sp>
      <p:sp>
        <p:nvSpPr>
          <p:cNvPr id="170" name="Flèche gauche 169"/>
          <p:cNvSpPr/>
          <p:nvPr/>
        </p:nvSpPr>
        <p:spPr>
          <a:xfrm flipH="1">
            <a:off x="2782030" y="3002678"/>
            <a:ext cx="2525406" cy="289152"/>
          </a:xfrm>
          <a:prstGeom prst="leftArrow">
            <a:avLst>
              <a:gd name="adj1" fmla="val 64504"/>
              <a:gd name="adj2" fmla="val 50000"/>
            </a:avLst>
          </a:prstGeom>
          <a:solidFill>
            <a:srgbClr val="4B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FFFFFF"/>
                </a:solidFill>
              </a:rPr>
              <a:t>	                          </a:t>
            </a:r>
            <a:r>
              <a:rPr lang="fr-FR" sz="1000" dirty="0" err="1">
                <a:solidFill>
                  <a:srgbClr val="FFFFFF"/>
                </a:solidFill>
              </a:rPr>
              <a:t>Ack</a:t>
            </a: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55" name="Groupe 154"/>
          <p:cNvGrpSpPr/>
          <p:nvPr/>
        </p:nvGrpSpPr>
        <p:grpSpPr>
          <a:xfrm flipH="1" flipV="1">
            <a:off x="2337902" y="1802002"/>
            <a:ext cx="328054" cy="1367418"/>
            <a:chOff x="7882823" y="1050241"/>
            <a:chExt cx="490120" cy="1152661"/>
          </a:xfrm>
          <a:solidFill>
            <a:schemeClr val="bg1">
              <a:lumMod val="85000"/>
            </a:schemeClr>
          </a:solidFill>
        </p:grpSpPr>
        <p:sp>
          <p:nvSpPr>
            <p:cNvPr id="156" name="Virage 155"/>
            <p:cNvSpPr/>
            <p:nvPr/>
          </p:nvSpPr>
          <p:spPr>
            <a:xfrm flipH="1">
              <a:off x="7882823" y="1050241"/>
              <a:ext cx="471126" cy="308355"/>
            </a:xfrm>
            <a:prstGeom prst="bentArrow">
              <a:avLst>
                <a:gd name="adj1" fmla="val 43139"/>
                <a:gd name="adj2" fmla="val 32815"/>
                <a:gd name="adj3" fmla="val 30740"/>
                <a:gd name="adj4" fmla="val 60972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57" name="Virage 156"/>
            <p:cNvSpPr/>
            <p:nvPr/>
          </p:nvSpPr>
          <p:spPr>
            <a:xfrm rot="5400000" flipH="1">
              <a:off x="7999871" y="1829830"/>
              <a:ext cx="312647" cy="433497"/>
            </a:xfrm>
            <a:prstGeom prst="bentArrow">
              <a:avLst>
                <a:gd name="adj1" fmla="val 47249"/>
                <a:gd name="adj2" fmla="val 34312"/>
                <a:gd name="adj3" fmla="val 27570"/>
                <a:gd name="adj4" fmla="val 55688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</p:grpSp>
      <p:sp>
        <p:nvSpPr>
          <p:cNvPr id="181" name="Freeform 26"/>
          <p:cNvSpPr>
            <a:spLocks noChangeAspect="1" noEditPoints="1"/>
          </p:cNvSpPr>
          <p:nvPr/>
        </p:nvSpPr>
        <p:spPr bwMode="auto">
          <a:xfrm>
            <a:off x="5473069" y="2309969"/>
            <a:ext cx="333827" cy="340405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199" name="Groupe 198"/>
          <p:cNvGrpSpPr/>
          <p:nvPr/>
        </p:nvGrpSpPr>
        <p:grpSpPr>
          <a:xfrm>
            <a:off x="2876144" y="1803212"/>
            <a:ext cx="374681" cy="113037"/>
            <a:chOff x="2869540" y="1012328"/>
            <a:chExt cx="374681" cy="87945"/>
          </a:xfrm>
        </p:grpSpPr>
        <p:sp>
          <p:nvSpPr>
            <p:cNvPr id="200" name="Rectangle 199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9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#6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02" name="Groupe 201"/>
          <p:cNvGrpSpPr/>
          <p:nvPr/>
        </p:nvGrpSpPr>
        <p:grpSpPr>
          <a:xfrm>
            <a:off x="3314215" y="1802766"/>
            <a:ext cx="374681" cy="113037"/>
            <a:chOff x="2869540" y="1012328"/>
            <a:chExt cx="374681" cy="87945"/>
          </a:xfrm>
        </p:grpSpPr>
        <p:sp>
          <p:nvSpPr>
            <p:cNvPr id="203" name="Rectangle 202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9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#8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29" name="Groupe 228"/>
          <p:cNvGrpSpPr/>
          <p:nvPr/>
        </p:nvGrpSpPr>
        <p:grpSpPr>
          <a:xfrm>
            <a:off x="4229220" y="1802003"/>
            <a:ext cx="374681" cy="113037"/>
            <a:chOff x="2869540" y="1012328"/>
            <a:chExt cx="374681" cy="87945"/>
          </a:xfrm>
        </p:grpSpPr>
        <p:sp>
          <p:nvSpPr>
            <p:cNvPr id="230" name="Rectangle 229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9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#9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3238308" y="3084876"/>
            <a:ext cx="284029" cy="119185"/>
            <a:chOff x="1854075" y="1563638"/>
            <a:chExt cx="284029" cy="119185"/>
          </a:xfrm>
        </p:grpSpPr>
        <p:grpSp>
          <p:nvGrpSpPr>
            <p:cNvPr id="79" name="Groupe 78"/>
            <p:cNvGrpSpPr/>
            <p:nvPr/>
          </p:nvGrpSpPr>
          <p:grpSpPr>
            <a:xfrm>
              <a:off x="1854075" y="1563638"/>
              <a:ext cx="284029" cy="119185"/>
              <a:chOff x="3020818" y="1667871"/>
              <a:chExt cx="214115" cy="88068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3020818" y="1667995"/>
                <a:ext cx="205882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203848" y="1667871"/>
                <a:ext cx="31085" cy="87935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auto">
            <a:xfrm>
              <a:off x="1991989" y="1563806"/>
              <a:ext cx="142788" cy="119017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#4</a:t>
              </a:r>
              <a:endParaRPr lang="fr-FR" sz="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4023832" y="3084876"/>
            <a:ext cx="284029" cy="119185"/>
            <a:chOff x="1854075" y="1563638"/>
            <a:chExt cx="284029" cy="119185"/>
          </a:xfrm>
        </p:grpSpPr>
        <p:grpSp>
          <p:nvGrpSpPr>
            <p:cNvPr id="85" name="Groupe 84"/>
            <p:cNvGrpSpPr/>
            <p:nvPr/>
          </p:nvGrpSpPr>
          <p:grpSpPr>
            <a:xfrm>
              <a:off x="1854075" y="1563638"/>
              <a:ext cx="284029" cy="119185"/>
              <a:chOff x="3020818" y="1667871"/>
              <a:chExt cx="214115" cy="88068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020818" y="1667995"/>
                <a:ext cx="205882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203848" y="1667871"/>
                <a:ext cx="31085" cy="87935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9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 bwMode="auto">
            <a:xfrm>
              <a:off x="1991989" y="1563806"/>
              <a:ext cx="142788" cy="119017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</a:t>
              </a:r>
              <a:r>
                <a:rPr lang="fr-FR" sz="9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</p:grpSp>
      <p:sp>
        <p:nvSpPr>
          <p:cNvPr id="118" name="Freeform 21"/>
          <p:cNvSpPr>
            <a:spLocks noChangeAspect="1" noEditPoints="1"/>
          </p:cNvSpPr>
          <p:nvPr/>
        </p:nvSpPr>
        <p:spPr bwMode="auto">
          <a:xfrm>
            <a:off x="2309757" y="2234412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900" dirty="0">
              <a:solidFill>
                <a:srgbClr val="FFFFFF"/>
              </a:solidFill>
            </a:endParaRPr>
          </a:p>
        </p:txBody>
      </p:sp>
      <p:sp>
        <p:nvSpPr>
          <p:cNvPr id="83" name="Rectangle à coins arrondis 82"/>
          <p:cNvSpPr/>
          <p:nvPr/>
        </p:nvSpPr>
        <p:spPr>
          <a:xfrm>
            <a:off x="1452996" y="1761177"/>
            <a:ext cx="785438" cy="332420"/>
          </a:xfrm>
          <a:prstGeom prst="roundRect">
            <a:avLst/>
          </a:prstGeom>
          <a:solidFill>
            <a:srgbClr val="FF5050">
              <a:alpha val="8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HTTP/3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à coins arrondis 91"/>
          <p:cNvSpPr/>
          <p:nvPr/>
        </p:nvSpPr>
        <p:spPr>
          <a:xfrm>
            <a:off x="1452996" y="2628716"/>
            <a:ext cx="785438" cy="190351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UDP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7" name="Rectangle à coins arrondis 116"/>
          <p:cNvSpPr/>
          <p:nvPr/>
        </p:nvSpPr>
        <p:spPr>
          <a:xfrm>
            <a:off x="1452996" y="2830547"/>
            <a:ext cx="785438" cy="328840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08" name="Rectangle à coins arrondis 107"/>
          <p:cNvSpPr/>
          <p:nvPr/>
        </p:nvSpPr>
        <p:spPr>
          <a:xfrm>
            <a:off x="1452996" y="2106296"/>
            <a:ext cx="785438" cy="503557"/>
          </a:xfrm>
          <a:prstGeom prst="roundRect">
            <a:avLst/>
          </a:prstGeom>
          <a:gradFill>
            <a:gsLst>
              <a:gs pos="44000">
                <a:srgbClr val="00B0F0">
                  <a:alpha val="78000"/>
                </a:srgbClr>
              </a:gs>
              <a:gs pos="64000">
                <a:srgbClr val="92D050"/>
              </a:gs>
              <a:gs pos="77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QUIC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4" name="Rectangle à coins arrondis 143"/>
          <p:cNvSpPr/>
          <p:nvPr/>
        </p:nvSpPr>
        <p:spPr>
          <a:xfrm>
            <a:off x="582250" y="1761177"/>
            <a:ext cx="785438" cy="332420"/>
          </a:xfrm>
          <a:prstGeom prst="roundRect">
            <a:avLst/>
          </a:prstGeom>
          <a:solidFill>
            <a:srgbClr val="FF5050">
              <a:alpha val="8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HTTP/2</a:t>
            </a:r>
          </a:p>
        </p:txBody>
      </p:sp>
      <p:sp>
        <p:nvSpPr>
          <p:cNvPr id="145" name="Rectangle à coins arrondis 144"/>
          <p:cNvSpPr/>
          <p:nvPr/>
        </p:nvSpPr>
        <p:spPr>
          <a:xfrm>
            <a:off x="582250" y="2400641"/>
            <a:ext cx="785438" cy="418427"/>
          </a:xfrm>
          <a:prstGeom prst="roundRect">
            <a:avLst/>
          </a:prstGeom>
          <a:solidFill>
            <a:srgbClr val="00AAE6">
              <a:alpha val="8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48" name="Rectangle à coins arrondis 147"/>
          <p:cNvSpPr/>
          <p:nvPr/>
        </p:nvSpPr>
        <p:spPr>
          <a:xfrm>
            <a:off x="582250" y="2106297"/>
            <a:ext cx="785438" cy="27913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149" name="Rectangle à coins arrondis 148"/>
          <p:cNvSpPr/>
          <p:nvPr/>
        </p:nvSpPr>
        <p:spPr>
          <a:xfrm>
            <a:off x="582250" y="2830547"/>
            <a:ext cx="785438" cy="328840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IP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0" y="1745564"/>
            <a:ext cx="785438" cy="6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96" y="1756899"/>
            <a:ext cx="785438" cy="8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Content Placeholder 2"/>
          <p:cNvSpPr txBox="1">
            <a:spLocks/>
          </p:cNvSpPr>
          <p:nvPr/>
        </p:nvSpPr>
        <p:spPr>
          <a:xfrm>
            <a:off x="488622" y="963870"/>
            <a:ext cx="8187834" cy="11038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TCP-like </a:t>
            </a:r>
            <a:r>
              <a:rPr lang="en-US" sz="1600" kern="0" dirty="0">
                <a:solidFill>
                  <a:schemeClr val="bg1"/>
                </a:solidFill>
              </a:rPr>
              <a:t>transport built over </a:t>
            </a:r>
            <a:r>
              <a:rPr lang="en-US" sz="1600" kern="0" dirty="0" smtClean="0">
                <a:solidFill>
                  <a:schemeClr val="bg1"/>
                </a:solidFill>
              </a:rPr>
              <a:t>UDP + encryption</a:t>
            </a: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6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100" kern="0" dirty="0">
              <a:solidFill>
                <a:schemeClr val="bg1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endParaRPr lang="en-US" sz="1800" dirty="0" smtClean="0">
              <a:solidFill>
                <a:srgbClr val="FF7900"/>
              </a:solidFill>
            </a:endParaRPr>
          </a:p>
          <a:p>
            <a:pPr lvl="1">
              <a:spcAft>
                <a:spcPct val="5000"/>
              </a:spcAft>
              <a:buClr>
                <a:srgbClr val="FFFFFF"/>
              </a:buClr>
              <a:defRPr/>
            </a:pPr>
            <a:r>
              <a:rPr lang="en-US" sz="1800" dirty="0" smtClean="0">
                <a:solidFill>
                  <a:srgbClr val="FF7900"/>
                </a:solidFill>
              </a:rPr>
              <a:t>Ossification-ender </a:t>
            </a:r>
            <a:endParaRPr lang="en-US" sz="1800" dirty="0">
              <a:solidFill>
                <a:srgbClr val="FF7900"/>
              </a:solidFill>
            </a:endParaRPr>
          </a:p>
          <a:p>
            <a:pPr lvl="1">
              <a:spcAft>
                <a:spcPct val="5000"/>
              </a:spcAft>
              <a:buSzPct val="70000"/>
              <a:defRPr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Middleboxes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difficult by </a:t>
            </a:r>
            <a:r>
              <a:rPr lang="en-US" sz="1600" b="1" dirty="0">
                <a:solidFill>
                  <a:schemeClr val="bg1"/>
                </a:solidFill>
              </a:rPr>
              <a:t>QUIC headers </a:t>
            </a:r>
            <a:r>
              <a:rPr lang="en-US" sz="1600" b="1" dirty="0" smtClean="0">
                <a:solidFill>
                  <a:schemeClr val="bg1"/>
                </a:solidFill>
              </a:rPr>
              <a:t>encryption</a:t>
            </a:r>
          </a:p>
          <a:p>
            <a:pPr lvl="1">
              <a:spcAft>
                <a:spcPct val="5000"/>
              </a:spcAft>
              <a:buSzPct val="70000"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77788" lvl="1" indent="-271463">
              <a:spcAft>
                <a:spcPct val="5000"/>
              </a:spcAft>
              <a:buSzPct val="70000"/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77788" lvl="1" indent="-271463">
              <a:spcAft>
                <a:spcPct val="5000"/>
              </a:spcAft>
              <a:buSzPct val="70000"/>
              <a:defRPr/>
            </a:pPr>
            <a:endParaRPr lang="fr-FR" sz="1600" dirty="0" smtClean="0">
              <a:solidFill>
                <a:schemeClr val="bg1"/>
              </a:solidFill>
            </a:endParaRPr>
          </a:p>
          <a:p>
            <a:pPr lvl="1">
              <a:buClr>
                <a:srgbClr val="FFFFFF"/>
              </a:buClr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FFFF"/>
              </a:buClr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FFFF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6" name="Groupe 215"/>
          <p:cNvGrpSpPr/>
          <p:nvPr/>
        </p:nvGrpSpPr>
        <p:grpSpPr>
          <a:xfrm rot="10800000" flipH="1" flipV="1">
            <a:off x="5391300" y="1758305"/>
            <a:ext cx="328054" cy="1461918"/>
            <a:chOff x="7882823" y="1050241"/>
            <a:chExt cx="490120" cy="1152661"/>
          </a:xfrm>
          <a:solidFill>
            <a:schemeClr val="bg1">
              <a:lumMod val="85000"/>
            </a:schemeClr>
          </a:solidFill>
        </p:grpSpPr>
        <p:sp>
          <p:nvSpPr>
            <p:cNvPr id="223" name="Virage 222"/>
            <p:cNvSpPr/>
            <p:nvPr/>
          </p:nvSpPr>
          <p:spPr>
            <a:xfrm flipH="1">
              <a:off x="7882823" y="1050241"/>
              <a:ext cx="471126" cy="308355"/>
            </a:xfrm>
            <a:prstGeom prst="bentArrow">
              <a:avLst>
                <a:gd name="adj1" fmla="val 43139"/>
                <a:gd name="adj2" fmla="val 32815"/>
                <a:gd name="adj3" fmla="val 30740"/>
                <a:gd name="adj4" fmla="val 60972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24" name="Virage 223"/>
            <p:cNvSpPr/>
            <p:nvPr/>
          </p:nvSpPr>
          <p:spPr>
            <a:xfrm rot="5400000" flipH="1">
              <a:off x="7999871" y="1829830"/>
              <a:ext cx="312647" cy="433497"/>
            </a:xfrm>
            <a:prstGeom prst="bentArrow">
              <a:avLst>
                <a:gd name="adj1" fmla="val 47249"/>
                <a:gd name="adj2" fmla="val 34312"/>
                <a:gd name="adj3" fmla="val 27570"/>
                <a:gd name="adj4" fmla="val 55688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218" name="Groupe 217"/>
          <p:cNvGrpSpPr>
            <a:grpSpLocks noChangeAspect="1"/>
          </p:cNvGrpSpPr>
          <p:nvPr/>
        </p:nvGrpSpPr>
        <p:grpSpPr>
          <a:xfrm>
            <a:off x="3946195" y="2355575"/>
            <a:ext cx="193757" cy="288000"/>
            <a:chOff x="4345288" y="3913902"/>
            <a:chExt cx="272636" cy="458008"/>
          </a:xfrm>
        </p:grpSpPr>
        <p:sp>
          <p:nvSpPr>
            <p:cNvPr id="219" name="Freeform 26"/>
            <p:cNvSpPr>
              <a:spLocks noChangeAspect="1" noEditPoints="1"/>
            </p:cNvSpPr>
            <p:nvPr/>
          </p:nvSpPr>
          <p:spPr bwMode="auto">
            <a:xfrm>
              <a:off x="4345288" y="3913902"/>
              <a:ext cx="272636" cy="278008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900" dirty="0">
                <a:solidFill>
                  <a:srgbClr val="FFFFFF"/>
                </a:solidFill>
              </a:endParaRPr>
            </a:p>
          </p:txBody>
        </p:sp>
        <p:grpSp>
          <p:nvGrpSpPr>
            <p:cNvPr id="220" name="Groupe 219"/>
            <p:cNvGrpSpPr/>
            <p:nvPr/>
          </p:nvGrpSpPr>
          <p:grpSpPr>
            <a:xfrm>
              <a:off x="4364350" y="4191910"/>
              <a:ext cx="231301" cy="180000"/>
              <a:chOff x="4317306" y="4187201"/>
              <a:chExt cx="318439" cy="238710"/>
            </a:xfrm>
          </p:grpSpPr>
          <p:sp>
            <p:nvSpPr>
              <p:cNvPr id="221" name="Flèche droite 220"/>
              <p:cNvSpPr/>
              <p:nvPr/>
            </p:nvSpPr>
            <p:spPr>
              <a:xfrm rot="10800000">
                <a:off x="4317306" y="4187201"/>
                <a:ext cx="271395" cy="13208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lèche droite 221"/>
              <p:cNvSpPr/>
              <p:nvPr/>
            </p:nvSpPr>
            <p:spPr>
              <a:xfrm>
                <a:off x="4364350" y="4293831"/>
                <a:ext cx="271395" cy="13208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 dirty="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57" name="Groupe 256"/>
          <p:cNvGrpSpPr/>
          <p:nvPr/>
        </p:nvGrpSpPr>
        <p:grpSpPr>
          <a:xfrm>
            <a:off x="6815797" y="1747670"/>
            <a:ext cx="792000" cy="1398210"/>
            <a:chOff x="1547664" y="1419622"/>
            <a:chExt cx="792000" cy="1398210"/>
          </a:xfrm>
        </p:grpSpPr>
        <p:sp>
          <p:nvSpPr>
            <p:cNvPr id="258" name="Rectangle à coins arrondis 257"/>
            <p:cNvSpPr/>
            <p:nvPr/>
          </p:nvSpPr>
          <p:spPr>
            <a:xfrm>
              <a:off x="1547664" y="1419622"/>
              <a:ext cx="792000" cy="332420"/>
            </a:xfrm>
            <a:prstGeom prst="roundRect">
              <a:avLst/>
            </a:prstGeom>
            <a:solidFill>
              <a:srgbClr val="FF5050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HTTP/3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9" name="Rectangle à coins arrondis 258"/>
            <p:cNvSpPr/>
            <p:nvPr/>
          </p:nvSpPr>
          <p:spPr>
            <a:xfrm>
              <a:off x="1547664" y="2287161"/>
              <a:ext cx="792000" cy="190351"/>
            </a:xfrm>
            <a:prstGeom prst="round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UDP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0" name="Rectangle à coins arrondis 259"/>
            <p:cNvSpPr/>
            <p:nvPr/>
          </p:nvSpPr>
          <p:spPr>
            <a:xfrm>
              <a:off x="1547664" y="2488992"/>
              <a:ext cx="792000" cy="328840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IP</a:t>
              </a:r>
            </a:p>
          </p:txBody>
        </p:sp>
        <p:sp>
          <p:nvSpPr>
            <p:cNvPr id="262" name="Rectangle à coins arrondis 261"/>
            <p:cNvSpPr/>
            <p:nvPr/>
          </p:nvSpPr>
          <p:spPr>
            <a:xfrm>
              <a:off x="1547664" y="1764741"/>
              <a:ext cx="792000" cy="503557"/>
            </a:xfrm>
            <a:prstGeom prst="roundRect">
              <a:avLst/>
            </a:prstGeom>
            <a:gradFill>
              <a:gsLst>
                <a:gs pos="44000">
                  <a:srgbClr val="00B0F0">
                    <a:alpha val="78000"/>
                  </a:srgbClr>
                </a:gs>
                <a:gs pos="64000">
                  <a:srgbClr val="92D050"/>
                </a:gs>
                <a:gs pos="77000">
                  <a:schemeClr val="accent6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QUIC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5" name="Groupe 264"/>
          <p:cNvGrpSpPr/>
          <p:nvPr/>
        </p:nvGrpSpPr>
        <p:grpSpPr>
          <a:xfrm>
            <a:off x="5909925" y="1756587"/>
            <a:ext cx="792000" cy="1398210"/>
            <a:chOff x="1031046" y="1405569"/>
            <a:chExt cx="792000" cy="1398210"/>
          </a:xfrm>
        </p:grpSpPr>
        <p:sp>
          <p:nvSpPr>
            <p:cNvPr id="266" name="Rectangle à coins arrondis 265"/>
            <p:cNvSpPr/>
            <p:nvPr/>
          </p:nvSpPr>
          <p:spPr>
            <a:xfrm>
              <a:off x="1031046" y="1405569"/>
              <a:ext cx="792000" cy="332420"/>
            </a:xfrm>
            <a:prstGeom prst="roundRect">
              <a:avLst/>
            </a:prstGeom>
            <a:solidFill>
              <a:srgbClr val="FF5050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HTTP/2</a:t>
              </a:r>
            </a:p>
          </p:txBody>
        </p:sp>
        <p:sp>
          <p:nvSpPr>
            <p:cNvPr id="267" name="Rectangle à coins arrondis 266"/>
            <p:cNvSpPr/>
            <p:nvPr/>
          </p:nvSpPr>
          <p:spPr>
            <a:xfrm>
              <a:off x="1031046" y="2045033"/>
              <a:ext cx="792000" cy="418427"/>
            </a:xfrm>
            <a:prstGeom prst="roundRect">
              <a:avLst/>
            </a:prstGeom>
            <a:solidFill>
              <a:srgbClr val="00AAE6">
                <a:alpha val="80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TCP</a:t>
              </a:r>
            </a:p>
          </p:txBody>
        </p:sp>
        <p:sp>
          <p:nvSpPr>
            <p:cNvPr id="268" name="Rectangle à coins arrondis 267"/>
            <p:cNvSpPr/>
            <p:nvPr/>
          </p:nvSpPr>
          <p:spPr>
            <a:xfrm>
              <a:off x="1031046" y="1750689"/>
              <a:ext cx="792000" cy="279135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TLS</a:t>
              </a:r>
            </a:p>
          </p:txBody>
        </p:sp>
        <p:sp>
          <p:nvSpPr>
            <p:cNvPr id="269" name="Rectangle à coins arrondis 268"/>
            <p:cNvSpPr/>
            <p:nvPr/>
          </p:nvSpPr>
          <p:spPr>
            <a:xfrm>
              <a:off x="1031046" y="2474939"/>
              <a:ext cx="792000" cy="328840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IP</a:t>
              </a:r>
            </a:p>
          </p:txBody>
        </p:sp>
      </p:grpSp>
      <p:pic>
        <p:nvPicPr>
          <p:cNvPr id="151" name="Picture 5" descr="Icône ouvert, robinet, avec, de eau, des gouttelettes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11197" r="13324" b="12028"/>
          <a:stretch/>
        </p:blipFill>
        <p:spPr bwMode="auto">
          <a:xfrm flipH="1">
            <a:off x="5988624" y="2582750"/>
            <a:ext cx="204786" cy="2075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7323" r="22460" b="17362"/>
          <a:stretch/>
        </p:blipFill>
        <p:spPr bwMode="auto">
          <a:xfrm>
            <a:off x="6387451" y="2568620"/>
            <a:ext cx="27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Picture 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34" y="1748561"/>
            <a:ext cx="82800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25" y="1740974"/>
            <a:ext cx="792000" cy="6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9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0.10174 -0.037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9136E-6 L 0.09375 -0.036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2" grpId="0" animBg="1"/>
      <p:bldP spid="117" grpId="0" animBg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251519" y="699542"/>
            <a:ext cx="8578155" cy="39604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359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4BB4E6"/>
                </a:solidFill>
              </a:rPr>
              <a:t>TCP</a:t>
            </a:r>
            <a:r>
              <a:rPr lang="fr-FR" sz="3200" dirty="0" smtClean="0">
                <a:solidFill>
                  <a:srgbClr val="FFFFFF"/>
                </a:solidFill>
              </a:rPr>
              <a:t> </a:t>
            </a:r>
            <a:r>
              <a:rPr lang="fr-FR" sz="3200" dirty="0" smtClean="0">
                <a:solidFill>
                  <a:srgbClr val="FF7900"/>
                </a:solidFill>
              </a:rPr>
              <a:t>one point passive measurement</a:t>
            </a:r>
            <a:endParaRPr lang="fr-FR" sz="3200" dirty="0">
              <a:solidFill>
                <a:srgbClr val="FF7900"/>
              </a:solidFill>
            </a:endParaRPr>
          </a:p>
        </p:txBody>
      </p:sp>
      <p:sp>
        <p:nvSpPr>
          <p:cNvPr id="167" name="Flèche gauche 166"/>
          <p:cNvSpPr/>
          <p:nvPr/>
        </p:nvSpPr>
        <p:spPr>
          <a:xfrm>
            <a:off x="1122078" y="1900634"/>
            <a:ext cx="2578726" cy="291355"/>
          </a:xfrm>
          <a:prstGeom prst="leftArrow">
            <a:avLst>
              <a:gd name="adj1" fmla="val 65580"/>
              <a:gd name="adj2" fmla="val 50000"/>
            </a:avLst>
          </a:prstGeom>
          <a:solidFill>
            <a:srgbClr val="4B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FFFFFF"/>
                </a:solidFill>
              </a:rPr>
              <a:t>                                                  Data</a:t>
            </a:r>
          </a:p>
        </p:txBody>
      </p:sp>
      <p:sp>
        <p:nvSpPr>
          <p:cNvPr id="170" name="Flèche gauche 169"/>
          <p:cNvSpPr/>
          <p:nvPr/>
        </p:nvSpPr>
        <p:spPr>
          <a:xfrm flipH="1">
            <a:off x="1197186" y="3290710"/>
            <a:ext cx="2525406" cy="289152"/>
          </a:xfrm>
          <a:prstGeom prst="leftArrow">
            <a:avLst>
              <a:gd name="adj1" fmla="val 64504"/>
              <a:gd name="adj2" fmla="val 50000"/>
            </a:avLst>
          </a:prstGeom>
          <a:solidFill>
            <a:srgbClr val="4B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18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FFFFFF"/>
                </a:solidFill>
              </a:rPr>
              <a:t>	                          </a:t>
            </a:r>
            <a:r>
              <a:rPr lang="fr-FR" sz="1000" dirty="0" err="1">
                <a:solidFill>
                  <a:srgbClr val="FFFFFF"/>
                </a:solidFill>
              </a:rPr>
              <a:t>Ack</a:t>
            </a: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228" name="Rectangle à coins arrondis 227"/>
          <p:cNvSpPr/>
          <p:nvPr/>
        </p:nvSpPr>
        <p:spPr>
          <a:xfrm>
            <a:off x="2117660" y="1851670"/>
            <a:ext cx="208732" cy="1785207"/>
          </a:xfrm>
          <a:prstGeom prst="roundRect">
            <a:avLst/>
          </a:prstGeom>
          <a:solidFill>
            <a:schemeClr val="tx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grpSp>
        <p:nvGrpSpPr>
          <p:cNvPr id="171" name="Groupe 170"/>
          <p:cNvGrpSpPr/>
          <p:nvPr/>
        </p:nvGrpSpPr>
        <p:grpSpPr>
          <a:xfrm>
            <a:off x="2262367" y="1974259"/>
            <a:ext cx="371879" cy="90941"/>
            <a:chOff x="2872342" y="1012329"/>
            <a:chExt cx="371879" cy="90941"/>
          </a:xfrm>
        </p:grpSpPr>
        <p:sp>
          <p:nvSpPr>
            <p:cNvPr id="172" name="Rectangle 171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872342" y="1012330"/>
              <a:ext cx="117941" cy="90940"/>
            </a:xfrm>
            <a:prstGeom prst="rect">
              <a:avLst/>
            </a:prstGeom>
            <a:solidFill>
              <a:srgbClr val="CE5308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000" dirty="0" smtClean="0">
                  <a:solidFill>
                    <a:srgbClr val="00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#8</a:t>
              </a: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55" name="Groupe 154"/>
          <p:cNvGrpSpPr/>
          <p:nvPr/>
        </p:nvGrpSpPr>
        <p:grpSpPr>
          <a:xfrm flipH="1" flipV="1">
            <a:off x="753058" y="1933484"/>
            <a:ext cx="328054" cy="1523969"/>
            <a:chOff x="7882823" y="1050241"/>
            <a:chExt cx="490120" cy="1152661"/>
          </a:xfrm>
          <a:solidFill>
            <a:schemeClr val="bg1">
              <a:lumMod val="85000"/>
            </a:schemeClr>
          </a:solidFill>
        </p:grpSpPr>
        <p:sp>
          <p:nvSpPr>
            <p:cNvPr id="156" name="Virage 155"/>
            <p:cNvSpPr/>
            <p:nvPr/>
          </p:nvSpPr>
          <p:spPr>
            <a:xfrm flipH="1">
              <a:off x="7882823" y="1050241"/>
              <a:ext cx="471126" cy="308355"/>
            </a:xfrm>
            <a:prstGeom prst="bentArrow">
              <a:avLst>
                <a:gd name="adj1" fmla="val 43139"/>
                <a:gd name="adj2" fmla="val 32815"/>
                <a:gd name="adj3" fmla="val 30740"/>
                <a:gd name="adj4" fmla="val 60972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57" name="Virage 156"/>
            <p:cNvSpPr/>
            <p:nvPr/>
          </p:nvSpPr>
          <p:spPr>
            <a:xfrm rot="5400000" flipH="1">
              <a:off x="7999871" y="1829830"/>
              <a:ext cx="312647" cy="433497"/>
            </a:xfrm>
            <a:prstGeom prst="bentArrow">
              <a:avLst>
                <a:gd name="adj1" fmla="val 47249"/>
                <a:gd name="adj2" fmla="val 34312"/>
                <a:gd name="adj3" fmla="val 27570"/>
                <a:gd name="adj4" fmla="val 55688"/>
              </a:avLst>
            </a:prstGeom>
            <a:solidFill>
              <a:srgbClr val="4BB4E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</p:grpSp>
      <p:sp>
        <p:nvSpPr>
          <p:cNvPr id="139" name="Freeform 21"/>
          <p:cNvSpPr>
            <a:spLocks noChangeAspect="1" noEditPoints="1"/>
          </p:cNvSpPr>
          <p:nvPr/>
        </p:nvSpPr>
        <p:spPr bwMode="auto">
          <a:xfrm>
            <a:off x="470000" y="2443820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80" name="Freeform 5"/>
          <p:cNvSpPr>
            <a:spLocks noChangeAspect="1" noEditPoints="1"/>
          </p:cNvSpPr>
          <p:nvPr/>
        </p:nvSpPr>
        <p:spPr bwMode="auto">
          <a:xfrm>
            <a:off x="1852171" y="2656423"/>
            <a:ext cx="199549" cy="203359"/>
          </a:xfrm>
          <a:custGeom>
            <a:avLst/>
            <a:gdLst>
              <a:gd name="T0" fmla="*/ 607 w 2207"/>
              <a:gd name="T1" fmla="*/ 626 h 2246"/>
              <a:gd name="T2" fmla="*/ 1104 w 2207"/>
              <a:gd name="T3" fmla="*/ 421 h 2246"/>
              <a:gd name="T4" fmla="*/ 1600 w 2207"/>
              <a:gd name="T5" fmla="*/ 626 h 2246"/>
              <a:gd name="T6" fmla="*/ 1314 w 2207"/>
              <a:gd name="T7" fmla="*/ 912 h 2246"/>
              <a:gd name="T8" fmla="*/ 2016 w 2207"/>
              <a:gd name="T9" fmla="*/ 912 h 2246"/>
              <a:gd name="T10" fmla="*/ 2157 w 2207"/>
              <a:gd name="T11" fmla="*/ 772 h 2246"/>
              <a:gd name="T12" fmla="*/ 2157 w 2207"/>
              <a:gd name="T13" fmla="*/ 70 h 2246"/>
              <a:gd name="T14" fmla="*/ 1898 w 2207"/>
              <a:gd name="T15" fmla="*/ 329 h 2246"/>
              <a:gd name="T16" fmla="*/ 1104 w 2207"/>
              <a:gd name="T17" fmla="*/ 0 h 2246"/>
              <a:gd name="T18" fmla="*/ 0 w 2207"/>
              <a:gd name="T19" fmla="*/ 912 h 2246"/>
              <a:gd name="T20" fmla="*/ 434 w 2207"/>
              <a:gd name="T21" fmla="*/ 912 h 2246"/>
              <a:gd name="T22" fmla="*/ 607 w 2207"/>
              <a:gd name="T23" fmla="*/ 626 h 2246"/>
              <a:gd name="T24" fmla="*/ 1774 w 2207"/>
              <a:gd name="T25" fmla="*/ 1333 h 2246"/>
              <a:gd name="T26" fmla="*/ 1600 w 2207"/>
              <a:gd name="T27" fmla="*/ 1619 h 2246"/>
              <a:gd name="T28" fmla="*/ 1104 w 2207"/>
              <a:gd name="T29" fmla="*/ 1825 h 2246"/>
              <a:gd name="T30" fmla="*/ 607 w 2207"/>
              <a:gd name="T31" fmla="*/ 1619 h 2246"/>
              <a:gd name="T32" fmla="*/ 893 w 2207"/>
              <a:gd name="T33" fmla="*/ 1333 h 2246"/>
              <a:gd name="T34" fmla="*/ 191 w 2207"/>
              <a:gd name="T35" fmla="*/ 1333 h 2246"/>
              <a:gd name="T36" fmla="*/ 51 w 2207"/>
              <a:gd name="T37" fmla="*/ 1474 h 2246"/>
              <a:gd name="T38" fmla="*/ 51 w 2207"/>
              <a:gd name="T39" fmla="*/ 2175 h 2246"/>
              <a:gd name="T40" fmla="*/ 310 w 2207"/>
              <a:gd name="T41" fmla="*/ 1917 h 2246"/>
              <a:gd name="T42" fmla="*/ 1104 w 2207"/>
              <a:gd name="T43" fmla="*/ 2246 h 2246"/>
              <a:gd name="T44" fmla="*/ 2207 w 2207"/>
              <a:gd name="T45" fmla="*/ 1333 h 2246"/>
              <a:gd name="T46" fmla="*/ 1774 w 2207"/>
              <a:gd name="T47" fmla="*/ 1333 h 2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07" h="2246">
                <a:moveTo>
                  <a:pt x="607" y="626"/>
                </a:moveTo>
                <a:cubicBezTo>
                  <a:pt x="740" y="494"/>
                  <a:pt x="916" y="421"/>
                  <a:pt x="1104" y="421"/>
                </a:cubicBezTo>
                <a:cubicBezTo>
                  <a:pt x="1291" y="421"/>
                  <a:pt x="1467" y="494"/>
                  <a:pt x="1600" y="626"/>
                </a:cubicBezTo>
                <a:cubicBezTo>
                  <a:pt x="1314" y="912"/>
                  <a:pt x="1314" y="912"/>
                  <a:pt x="1314" y="912"/>
                </a:cubicBezTo>
                <a:cubicBezTo>
                  <a:pt x="2016" y="912"/>
                  <a:pt x="2016" y="912"/>
                  <a:pt x="2016" y="912"/>
                </a:cubicBezTo>
                <a:cubicBezTo>
                  <a:pt x="2094" y="912"/>
                  <a:pt x="2157" y="849"/>
                  <a:pt x="2157" y="772"/>
                </a:cubicBezTo>
                <a:cubicBezTo>
                  <a:pt x="2157" y="70"/>
                  <a:pt x="2157" y="70"/>
                  <a:pt x="2157" y="70"/>
                </a:cubicBezTo>
                <a:cubicBezTo>
                  <a:pt x="1898" y="329"/>
                  <a:pt x="1898" y="329"/>
                  <a:pt x="1898" y="329"/>
                </a:cubicBezTo>
                <a:cubicBezTo>
                  <a:pt x="1695" y="125"/>
                  <a:pt x="1414" y="0"/>
                  <a:pt x="1104" y="0"/>
                </a:cubicBezTo>
                <a:cubicBezTo>
                  <a:pt x="555" y="0"/>
                  <a:pt x="99" y="393"/>
                  <a:pt x="0" y="912"/>
                </a:cubicBezTo>
                <a:cubicBezTo>
                  <a:pt x="434" y="912"/>
                  <a:pt x="434" y="912"/>
                  <a:pt x="434" y="912"/>
                </a:cubicBezTo>
                <a:cubicBezTo>
                  <a:pt x="467" y="805"/>
                  <a:pt x="526" y="708"/>
                  <a:pt x="607" y="626"/>
                </a:cubicBezTo>
                <a:close/>
                <a:moveTo>
                  <a:pt x="1774" y="1333"/>
                </a:moveTo>
                <a:cubicBezTo>
                  <a:pt x="1740" y="1440"/>
                  <a:pt x="1681" y="1538"/>
                  <a:pt x="1600" y="1619"/>
                </a:cubicBezTo>
                <a:cubicBezTo>
                  <a:pt x="1467" y="1752"/>
                  <a:pt x="1291" y="1825"/>
                  <a:pt x="1104" y="1825"/>
                </a:cubicBezTo>
                <a:cubicBezTo>
                  <a:pt x="916" y="1825"/>
                  <a:pt x="740" y="1752"/>
                  <a:pt x="607" y="1619"/>
                </a:cubicBezTo>
                <a:cubicBezTo>
                  <a:pt x="893" y="1333"/>
                  <a:pt x="893" y="1333"/>
                  <a:pt x="893" y="1333"/>
                </a:cubicBezTo>
                <a:cubicBezTo>
                  <a:pt x="191" y="1333"/>
                  <a:pt x="191" y="1333"/>
                  <a:pt x="191" y="1333"/>
                </a:cubicBezTo>
                <a:cubicBezTo>
                  <a:pt x="114" y="1333"/>
                  <a:pt x="51" y="1396"/>
                  <a:pt x="51" y="1474"/>
                </a:cubicBezTo>
                <a:cubicBezTo>
                  <a:pt x="51" y="2175"/>
                  <a:pt x="51" y="2175"/>
                  <a:pt x="51" y="2175"/>
                </a:cubicBezTo>
                <a:cubicBezTo>
                  <a:pt x="310" y="1917"/>
                  <a:pt x="310" y="1917"/>
                  <a:pt x="310" y="1917"/>
                </a:cubicBezTo>
                <a:cubicBezTo>
                  <a:pt x="513" y="2120"/>
                  <a:pt x="794" y="2246"/>
                  <a:pt x="1104" y="2246"/>
                </a:cubicBezTo>
                <a:cubicBezTo>
                  <a:pt x="1652" y="2246"/>
                  <a:pt x="2108" y="1853"/>
                  <a:pt x="2207" y="1333"/>
                </a:cubicBezTo>
                <a:lnTo>
                  <a:pt x="1774" y="13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81" name="Freeform 26"/>
          <p:cNvSpPr>
            <a:spLocks noChangeAspect="1" noEditPoints="1"/>
          </p:cNvSpPr>
          <p:nvPr/>
        </p:nvSpPr>
        <p:spPr bwMode="auto">
          <a:xfrm>
            <a:off x="3800683" y="2519377"/>
            <a:ext cx="333827" cy="340405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004048" y="2177199"/>
            <a:ext cx="3574134" cy="570722"/>
            <a:chOff x="5004048" y="2177199"/>
            <a:chExt cx="3574134" cy="570722"/>
          </a:xfrm>
        </p:grpSpPr>
        <p:sp>
          <p:nvSpPr>
            <p:cNvPr id="302" name="Rectangle à coins arrondis 301"/>
            <p:cNvSpPr/>
            <p:nvPr/>
          </p:nvSpPr>
          <p:spPr>
            <a:xfrm>
              <a:off x="7120312" y="2493334"/>
              <a:ext cx="1063451" cy="157272"/>
            </a:xfrm>
            <a:prstGeom prst="roundRect">
              <a:avLst/>
            </a:prstGeom>
            <a:solidFill>
              <a:srgbClr val="085EBD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FFFFFF"/>
                </a:solidFill>
                <a:latin typeface="Helvetica 55 Roman"/>
              </a:endParaRPr>
            </a:p>
          </p:txBody>
        </p:sp>
        <p:sp>
          <p:nvSpPr>
            <p:cNvPr id="303" name="Rectangle à coins arrondis 302"/>
            <p:cNvSpPr/>
            <p:nvPr/>
          </p:nvSpPr>
          <p:spPr>
            <a:xfrm>
              <a:off x="5410012" y="2491762"/>
              <a:ext cx="1009063" cy="158844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311" name="Rectangle à coins arrondis 310"/>
            <p:cNvSpPr/>
            <p:nvPr/>
          </p:nvSpPr>
          <p:spPr>
            <a:xfrm>
              <a:off x="6430624" y="2493334"/>
              <a:ext cx="686794" cy="157272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134" name="Freeform 21"/>
            <p:cNvSpPr>
              <a:spLocks noChangeAspect="1" noEditPoints="1"/>
            </p:cNvSpPr>
            <p:nvPr/>
          </p:nvSpPr>
          <p:spPr bwMode="auto">
            <a:xfrm>
              <a:off x="5004048" y="2292892"/>
              <a:ext cx="317939" cy="415962"/>
            </a:xfrm>
            <a:custGeom>
              <a:avLst/>
              <a:gdLst>
                <a:gd name="T0" fmla="*/ 566 w 866"/>
                <a:gd name="T1" fmla="*/ 417 h 1133"/>
                <a:gd name="T2" fmla="*/ 566 w 866"/>
                <a:gd name="T3" fmla="*/ 433 h 1133"/>
                <a:gd name="T4" fmla="*/ 766 w 866"/>
                <a:gd name="T5" fmla="*/ 217 h 1133"/>
                <a:gd name="T6" fmla="*/ 550 w 866"/>
                <a:gd name="T7" fmla="*/ 0 h 1133"/>
                <a:gd name="T8" fmla="*/ 339 w 866"/>
                <a:gd name="T9" fmla="*/ 168 h 1133"/>
                <a:gd name="T10" fmla="*/ 566 w 866"/>
                <a:gd name="T11" fmla="*/ 417 h 1133"/>
                <a:gd name="T12" fmla="*/ 698 w 866"/>
                <a:gd name="T13" fmla="*/ 442 h 1133"/>
                <a:gd name="T14" fmla="*/ 556 w 866"/>
                <a:gd name="T15" fmla="*/ 487 h 1133"/>
                <a:gd name="T16" fmla="*/ 474 w 866"/>
                <a:gd name="T17" fmla="*/ 611 h 1133"/>
                <a:gd name="T18" fmla="*/ 666 w 866"/>
                <a:gd name="T19" fmla="*/ 867 h 1133"/>
                <a:gd name="T20" fmla="*/ 666 w 866"/>
                <a:gd name="T21" fmla="*/ 898 h 1133"/>
                <a:gd name="T22" fmla="*/ 666 w 866"/>
                <a:gd name="T23" fmla="*/ 933 h 1133"/>
                <a:gd name="T24" fmla="*/ 866 w 866"/>
                <a:gd name="T25" fmla="*/ 933 h 1133"/>
                <a:gd name="T26" fmla="*/ 866 w 866"/>
                <a:gd name="T27" fmla="*/ 667 h 1133"/>
                <a:gd name="T28" fmla="*/ 698 w 866"/>
                <a:gd name="T29" fmla="*/ 442 h 1133"/>
                <a:gd name="T30" fmla="*/ 464 w 866"/>
                <a:gd name="T31" fmla="*/ 642 h 1133"/>
                <a:gd name="T32" fmla="*/ 316 w 866"/>
                <a:gd name="T33" fmla="*/ 687 h 1133"/>
                <a:gd name="T34" fmla="*/ 168 w 866"/>
                <a:gd name="T35" fmla="*/ 642 h 1133"/>
                <a:gd name="T36" fmla="*/ 0 w 866"/>
                <a:gd name="T37" fmla="*/ 867 h 1133"/>
                <a:gd name="T38" fmla="*/ 0 w 866"/>
                <a:gd name="T39" fmla="*/ 1067 h 1133"/>
                <a:gd name="T40" fmla="*/ 66 w 866"/>
                <a:gd name="T41" fmla="*/ 1133 h 1133"/>
                <a:gd name="T42" fmla="*/ 633 w 866"/>
                <a:gd name="T43" fmla="*/ 1133 h 1133"/>
                <a:gd name="T44" fmla="*/ 633 w 866"/>
                <a:gd name="T45" fmla="*/ 867 h 1133"/>
                <a:gd name="T46" fmla="*/ 464 w 866"/>
                <a:gd name="T47" fmla="*/ 642 h 1133"/>
                <a:gd name="T48" fmla="*/ 316 w 866"/>
                <a:gd name="T49" fmla="*/ 633 h 1133"/>
                <a:gd name="T50" fmla="*/ 533 w 866"/>
                <a:gd name="T51" fmla="*/ 417 h 1133"/>
                <a:gd name="T52" fmla="*/ 316 w 866"/>
                <a:gd name="T53" fmla="*/ 200 h 1133"/>
                <a:gd name="T54" fmla="*/ 100 w 866"/>
                <a:gd name="T55" fmla="*/ 417 h 1133"/>
                <a:gd name="T56" fmla="*/ 316 w 866"/>
                <a:gd name="T57" fmla="*/ 6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6" h="1133">
                  <a:moveTo>
                    <a:pt x="566" y="417"/>
                  </a:moveTo>
                  <a:cubicBezTo>
                    <a:pt x="566" y="422"/>
                    <a:pt x="566" y="427"/>
                    <a:pt x="566" y="433"/>
                  </a:cubicBezTo>
                  <a:cubicBezTo>
                    <a:pt x="678" y="424"/>
                    <a:pt x="766" y="331"/>
                    <a:pt x="766" y="217"/>
                  </a:cubicBezTo>
                  <a:cubicBezTo>
                    <a:pt x="766" y="97"/>
                    <a:pt x="669" y="0"/>
                    <a:pt x="550" y="0"/>
                  </a:cubicBezTo>
                  <a:cubicBezTo>
                    <a:pt x="447" y="0"/>
                    <a:pt x="361" y="72"/>
                    <a:pt x="339" y="168"/>
                  </a:cubicBezTo>
                  <a:cubicBezTo>
                    <a:pt x="466" y="179"/>
                    <a:pt x="566" y="286"/>
                    <a:pt x="566" y="417"/>
                  </a:cubicBezTo>
                  <a:close/>
                  <a:moveTo>
                    <a:pt x="698" y="442"/>
                  </a:moveTo>
                  <a:cubicBezTo>
                    <a:pt x="657" y="469"/>
                    <a:pt x="609" y="485"/>
                    <a:pt x="556" y="487"/>
                  </a:cubicBezTo>
                  <a:cubicBezTo>
                    <a:pt x="542" y="536"/>
                    <a:pt x="513" y="579"/>
                    <a:pt x="474" y="611"/>
                  </a:cubicBezTo>
                  <a:cubicBezTo>
                    <a:pt x="585" y="643"/>
                    <a:pt x="666" y="745"/>
                    <a:pt x="666" y="867"/>
                  </a:cubicBezTo>
                  <a:cubicBezTo>
                    <a:pt x="666" y="898"/>
                    <a:pt x="666" y="898"/>
                    <a:pt x="666" y="898"/>
                  </a:cubicBezTo>
                  <a:cubicBezTo>
                    <a:pt x="666" y="933"/>
                    <a:pt x="666" y="933"/>
                    <a:pt x="666" y="933"/>
                  </a:cubicBezTo>
                  <a:cubicBezTo>
                    <a:pt x="866" y="933"/>
                    <a:pt x="866" y="933"/>
                    <a:pt x="866" y="933"/>
                  </a:cubicBezTo>
                  <a:cubicBezTo>
                    <a:pt x="866" y="667"/>
                    <a:pt x="866" y="667"/>
                    <a:pt x="866" y="667"/>
                  </a:cubicBezTo>
                  <a:cubicBezTo>
                    <a:pt x="866" y="560"/>
                    <a:pt x="795" y="471"/>
                    <a:pt x="698" y="442"/>
                  </a:cubicBezTo>
                  <a:close/>
                  <a:moveTo>
                    <a:pt x="464" y="642"/>
                  </a:moveTo>
                  <a:cubicBezTo>
                    <a:pt x="422" y="670"/>
                    <a:pt x="371" y="687"/>
                    <a:pt x="316" y="687"/>
                  </a:cubicBezTo>
                  <a:cubicBezTo>
                    <a:pt x="262" y="687"/>
                    <a:pt x="211" y="670"/>
                    <a:pt x="168" y="642"/>
                  </a:cubicBezTo>
                  <a:cubicBezTo>
                    <a:pt x="71" y="671"/>
                    <a:pt x="0" y="760"/>
                    <a:pt x="0" y="8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103"/>
                    <a:pt x="30" y="1133"/>
                    <a:pt x="66" y="1133"/>
                  </a:cubicBezTo>
                  <a:cubicBezTo>
                    <a:pt x="633" y="1133"/>
                    <a:pt x="633" y="1133"/>
                    <a:pt x="633" y="1133"/>
                  </a:cubicBezTo>
                  <a:cubicBezTo>
                    <a:pt x="633" y="867"/>
                    <a:pt x="633" y="867"/>
                    <a:pt x="633" y="867"/>
                  </a:cubicBezTo>
                  <a:cubicBezTo>
                    <a:pt x="633" y="760"/>
                    <a:pt x="562" y="671"/>
                    <a:pt x="464" y="642"/>
                  </a:cubicBezTo>
                  <a:close/>
                  <a:moveTo>
                    <a:pt x="316" y="633"/>
                  </a:moveTo>
                  <a:cubicBezTo>
                    <a:pt x="436" y="633"/>
                    <a:pt x="533" y="536"/>
                    <a:pt x="533" y="417"/>
                  </a:cubicBezTo>
                  <a:cubicBezTo>
                    <a:pt x="533" y="297"/>
                    <a:pt x="436" y="200"/>
                    <a:pt x="316" y="200"/>
                  </a:cubicBezTo>
                  <a:cubicBezTo>
                    <a:pt x="197" y="200"/>
                    <a:pt x="100" y="297"/>
                    <a:pt x="100" y="417"/>
                  </a:cubicBezTo>
                  <a:cubicBezTo>
                    <a:pt x="100" y="536"/>
                    <a:pt x="197" y="633"/>
                    <a:pt x="316" y="6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61" name="Freeform 17"/>
            <p:cNvSpPr>
              <a:spLocks noEditPoints="1"/>
            </p:cNvSpPr>
            <p:nvPr/>
          </p:nvSpPr>
          <p:spPr bwMode="auto">
            <a:xfrm>
              <a:off x="7067120" y="2208476"/>
              <a:ext cx="241184" cy="243145"/>
            </a:xfrm>
            <a:custGeom>
              <a:avLst/>
              <a:gdLst>
                <a:gd name="T0" fmla="*/ 2125 w 2151"/>
                <a:gd name="T1" fmla="*/ 1930 h 2151"/>
                <a:gd name="T2" fmla="*/ 1520 w 2151"/>
                <a:gd name="T3" fmla="*/ 1325 h 2151"/>
                <a:gd name="T4" fmla="*/ 1676 w 2151"/>
                <a:gd name="T5" fmla="*/ 838 h 2151"/>
                <a:gd name="T6" fmla="*/ 838 w 2151"/>
                <a:gd name="T7" fmla="*/ 0 h 2151"/>
                <a:gd name="T8" fmla="*/ 0 w 2151"/>
                <a:gd name="T9" fmla="*/ 838 h 2151"/>
                <a:gd name="T10" fmla="*/ 838 w 2151"/>
                <a:gd name="T11" fmla="*/ 1676 h 2151"/>
                <a:gd name="T12" fmla="*/ 1325 w 2151"/>
                <a:gd name="T13" fmla="*/ 1520 h 2151"/>
                <a:gd name="T14" fmla="*/ 1930 w 2151"/>
                <a:gd name="T15" fmla="*/ 2125 h 2151"/>
                <a:gd name="T16" fmla="*/ 2025 w 2151"/>
                <a:gd name="T17" fmla="*/ 2125 h 2151"/>
                <a:gd name="T18" fmla="*/ 2125 w 2151"/>
                <a:gd name="T19" fmla="*/ 2025 h 2151"/>
                <a:gd name="T20" fmla="*/ 2125 w 2151"/>
                <a:gd name="T21" fmla="*/ 1930 h 2151"/>
                <a:gd name="T22" fmla="*/ 838 w 2151"/>
                <a:gd name="T23" fmla="*/ 1408 h 2151"/>
                <a:gd name="T24" fmla="*/ 269 w 2151"/>
                <a:gd name="T25" fmla="*/ 838 h 2151"/>
                <a:gd name="T26" fmla="*/ 838 w 2151"/>
                <a:gd name="T27" fmla="*/ 269 h 2151"/>
                <a:gd name="T28" fmla="*/ 1408 w 2151"/>
                <a:gd name="T29" fmla="*/ 838 h 2151"/>
                <a:gd name="T30" fmla="*/ 838 w 2151"/>
                <a:gd name="T31" fmla="*/ 1408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1" h="2151">
                  <a:moveTo>
                    <a:pt x="2125" y="1930"/>
                  </a:moveTo>
                  <a:cubicBezTo>
                    <a:pt x="1520" y="1325"/>
                    <a:pt x="1520" y="1325"/>
                    <a:pt x="1520" y="1325"/>
                  </a:cubicBezTo>
                  <a:cubicBezTo>
                    <a:pt x="1618" y="1187"/>
                    <a:pt x="1676" y="1020"/>
                    <a:pt x="1676" y="838"/>
                  </a:cubicBezTo>
                  <a:cubicBezTo>
                    <a:pt x="1676" y="376"/>
                    <a:pt x="1301" y="0"/>
                    <a:pt x="838" y="0"/>
                  </a:cubicBezTo>
                  <a:cubicBezTo>
                    <a:pt x="376" y="0"/>
                    <a:pt x="0" y="376"/>
                    <a:pt x="0" y="838"/>
                  </a:cubicBezTo>
                  <a:cubicBezTo>
                    <a:pt x="0" y="1301"/>
                    <a:pt x="376" y="1676"/>
                    <a:pt x="838" y="1676"/>
                  </a:cubicBezTo>
                  <a:cubicBezTo>
                    <a:pt x="1020" y="1676"/>
                    <a:pt x="1187" y="1618"/>
                    <a:pt x="1325" y="1520"/>
                  </a:cubicBezTo>
                  <a:cubicBezTo>
                    <a:pt x="1930" y="2125"/>
                    <a:pt x="1930" y="2125"/>
                    <a:pt x="1930" y="2125"/>
                  </a:cubicBezTo>
                  <a:cubicBezTo>
                    <a:pt x="1956" y="2151"/>
                    <a:pt x="1998" y="2151"/>
                    <a:pt x="2025" y="2125"/>
                  </a:cubicBezTo>
                  <a:cubicBezTo>
                    <a:pt x="2125" y="2025"/>
                    <a:pt x="2125" y="2025"/>
                    <a:pt x="2125" y="2025"/>
                  </a:cubicBezTo>
                  <a:cubicBezTo>
                    <a:pt x="2151" y="1998"/>
                    <a:pt x="2151" y="1956"/>
                    <a:pt x="2125" y="1930"/>
                  </a:cubicBezTo>
                  <a:close/>
                  <a:moveTo>
                    <a:pt x="838" y="1408"/>
                  </a:moveTo>
                  <a:cubicBezTo>
                    <a:pt x="524" y="1408"/>
                    <a:pt x="269" y="1153"/>
                    <a:pt x="269" y="838"/>
                  </a:cubicBezTo>
                  <a:cubicBezTo>
                    <a:pt x="269" y="524"/>
                    <a:pt x="524" y="269"/>
                    <a:pt x="838" y="269"/>
                  </a:cubicBezTo>
                  <a:cubicBezTo>
                    <a:pt x="1153" y="269"/>
                    <a:pt x="1408" y="524"/>
                    <a:pt x="1408" y="838"/>
                  </a:cubicBezTo>
                  <a:cubicBezTo>
                    <a:pt x="1408" y="1153"/>
                    <a:pt x="1153" y="1408"/>
                    <a:pt x="838" y="14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68" name="Freeform 122"/>
            <p:cNvSpPr>
              <a:spLocks noChangeAspect="1"/>
            </p:cNvSpPr>
            <p:nvPr/>
          </p:nvSpPr>
          <p:spPr bwMode="auto">
            <a:xfrm>
              <a:off x="6660232" y="2177199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77" name="Freeform 122"/>
            <p:cNvSpPr>
              <a:spLocks noChangeAspect="1"/>
            </p:cNvSpPr>
            <p:nvPr/>
          </p:nvSpPr>
          <p:spPr bwMode="auto">
            <a:xfrm>
              <a:off x="5724128" y="2177199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87" name="Freeform 26"/>
            <p:cNvSpPr>
              <a:spLocks noChangeAspect="1" noEditPoints="1"/>
            </p:cNvSpPr>
            <p:nvPr/>
          </p:nvSpPr>
          <p:spPr bwMode="auto">
            <a:xfrm>
              <a:off x="8244355" y="2451522"/>
              <a:ext cx="333827" cy="296399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004048" y="1045401"/>
            <a:ext cx="3621304" cy="559476"/>
            <a:chOff x="5004048" y="1045401"/>
            <a:chExt cx="3621304" cy="559476"/>
          </a:xfrm>
        </p:grpSpPr>
        <p:sp>
          <p:nvSpPr>
            <p:cNvPr id="133" name="Freeform 21"/>
            <p:cNvSpPr>
              <a:spLocks noChangeAspect="1" noEditPoints="1"/>
            </p:cNvSpPr>
            <p:nvPr/>
          </p:nvSpPr>
          <p:spPr bwMode="auto">
            <a:xfrm>
              <a:off x="5004048" y="1173778"/>
              <a:ext cx="317939" cy="415962"/>
            </a:xfrm>
            <a:custGeom>
              <a:avLst/>
              <a:gdLst>
                <a:gd name="T0" fmla="*/ 566 w 866"/>
                <a:gd name="T1" fmla="*/ 417 h 1133"/>
                <a:gd name="T2" fmla="*/ 566 w 866"/>
                <a:gd name="T3" fmla="*/ 433 h 1133"/>
                <a:gd name="T4" fmla="*/ 766 w 866"/>
                <a:gd name="T5" fmla="*/ 217 h 1133"/>
                <a:gd name="T6" fmla="*/ 550 w 866"/>
                <a:gd name="T7" fmla="*/ 0 h 1133"/>
                <a:gd name="T8" fmla="*/ 339 w 866"/>
                <a:gd name="T9" fmla="*/ 168 h 1133"/>
                <a:gd name="T10" fmla="*/ 566 w 866"/>
                <a:gd name="T11" fmla="*/ 417 h 1133"/>
                <a:gd name="T12" fmla="*/ 698 w 866"/>
                <a:gd name="T13" fmla="*/ 442 h 1133"/>
                <a:gd name="T14" fmla="*/ 556 w 866"/>
                <a:gd name="T15" fmla="*/ 487 h 1133"/>
                <a:gd name="T16" fmla="*/ 474 w 866"/>
                <a:gd name="T17" fmla="*/ 611 h 1133"/>
                <a:gd name="T18" fmla="*/ 666 w 866"/>
                <a:gd name="T19" fmla="*/ 867 h 1133"/>
                <a:gd name="T20" fmla="*/ 666 w 866"/>
                <a:gd name="T21" fmla="*/ 898 h 1133"/>
                <a:gd name="T22" fmla="*/ 666 w 866"/>
                <a:gd name="T23" fmla="*/ 933 h 1133"/>
                <a:gd name="T24" fmla="*/ 866 w 866"/>
                <a:gd name="T25" fmla="*/ 933 h 1133"/>
                <a:gd name="T26" fmla="*/ 866 w 866"/>
                <a:gd name="T27" fmla="*/ 667 h 1133"/>
                <a:gd name="T28" fmla="*/ 698 w 866"/>
                <a:gd name="T29" fmla="*/ 442 h 1133"/>
                <a:gd name="T30" fmla="*/ 464 w 866"/>
                <a:gd name="T31" fmla="*/ 642 h 1133"/>
                <a:gd name="T32" fmla="*/ 316 w 866"/>
                <a:gd name="T33" fmla="*/ 687 h 1133"/>
                <a:gd name="T34" fmla="*/ 168 w 866"/>
                <a:gd name="T35" fmla="*/ 642 h 1133"/>
                <a:gd name="T36" fmla="*/ 0 w 866"/>
                <a:gd name="T37" fmla="*/ 867 h 1133"/>
                <a:gd name="T38" fmla="*/ 0 w 866"/>
                <a:gd name="T39" fmla="*/ 1067 h 1133"/>
                <a:gd name="T40" fmla="*/ 66 w 866"/>
                <a:gd name="T41" fmla="*/ 1133 h 1133"/>
                <a:gd name="T42" fmla="*/ 633 w 866"/>
                <a:gd name="T43" fmla="*/ 1133 h 1133"/>
                <a:gd name="T44" fmla="*/ 633 w 866"/>
                <a:gd name="T45" fmla="*/ 867 h 1133"/>
                <a:gd name="T46" fmla="*/ 464 w 866"/>
                <a:gd name="T47" fmla="*/ 642 h 1133"/>
                <a:gd name="T48" fmla="*/ 316 w 866"/>
                <a:gd name="T49" fmla="*/ 633 h 1133"/>
                <a:gd name="T50" fmla="*/ 533 w 866"/>
                <a:gd name="T51" fmla="*/ 417 h 1133"/>
                <a:gd name="T52" fmla="*/ 316 w 866"/>
                <a:gd name="T53" fmla="*/ 200 h 1133"/>
                <a:gd name="T54" fmla="*/ 100 w 866"/>
                <a:gd name="T55" fmla="*/ 417 h 1133"/>
                <a:gd name="T56" fmla="*/ 316 w 866"/>
                <a:gd name="T57" fmla="*/ 6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6" h="1133">
                  <a:moveTo>
                    <a:pt x="566" y="417"/>
                  </a:moveTo>
                  <a:cubicBezTo>
                    <a:pt x="566" y="422"/>
                    <a:pt x="566" y="427"/>
                    <a:pt x="566" y="433"/>
                  </a:cubicBezTo>
                  <a:cubicBezTo>
                    <a:pt x="678" y="424"/>
                    <a:pt x="766" y="331"/>
                    <a:pt x="766" y="217"/>
                  </a:cubicBezTo>
                  <a:cubicBezTo>
                    <a:pt x="766" y="97"/>
                    <a:pt x="669" y="0"/>
                    <a:pt x="550" y="0"/>
                  </a:cubicBezTo>
                  <a:cubicBezTo>
                    <a:pt x="447" y="0"/>
                    <a:pt x="361" y="72"/>
                    <a:pt x="339" y="168"/>
                  </a:cubicBezTo>
                  <a:cubicBezTo>
                    <a:pt x="466" y="179"/>
                    <a:pt x="566" y="286"/>
                    <a:pt x="566" y="417"/>
                  </a:cubicBezTo>
                  <a:close/>
                  <a:moveTo>
                    <a:pt x="698" y="442"/>
                  </a:moveTo>
                  <a:cubicBezTo>
                    <a:pt x="657" y="469"/>
                    <a:pt x="609" y="485"/>
                    <a:pt x="556" y="487"/>
                  </a:cubicBezTo>
                  <a:cubicBezTo>
                    <a:pt x="542" y="536"/>
                    <a:pt x="513" y="579"/>
                    <a:pt x="474" y="611"/>
                  </a:cubicBezTo>
                  <a:cubicBezTo>
                    <a:pt x="585" y="643"/>
                    <a:pt x="666" y="745"/>
                    <a:pt x="666" y="867"/>
                  </a:cubicBezTo>
                  <a:cubicBezTo>
                    <a:pt x="666" y="898"/>
                    <a:pt x="666" y="898"/>
                    <a:pt x="666" y="898"/>
                  </a:cubicBezTo>
                  <a:cubicBezTo>
                    <a:pt x="666" y="933"/>
                    <a:pt x="666" y="933"/>
                    <a:pt x="666" y="933"/>
                  </a:cubicBezTo>
                  <a:cubicBezTo>
                    <a:pt x="866" y="933"/>
                    <a:pt x="866" y="933"/>
                    <a:pt x="866" y="933"/>
                  </a:cubicBezTo>
                  <a:cubicBezTo>
                    <a:pt x="866" y="667"/>
                    <a:pt x="866" y="667"/>
                    <a:pt x="866" y="667"/>
                  </a:cubicBezTo>
                  <a:cubicBezTo>
                    <a:pt x="866" y="560"/>
                    <a:pt x="795" y="471"/>
                    <a:pt x="698" y="442"/>
                  </a:cubicBezTo>
                  <a:close/>
                  <a:moveTo>
                    <a:pt x="464" y="642"/>
                  </a:moveTo>
                  <a:cubicBezTo>
                    <a:pt x="422" y="670"/>
                    <a:pt x="371" y="687"/>
                    <a:pt x="316" y="687"/>
                  </a:cubicBezTo>
                  <a:cubicBezTo>
                    <a:pt x="262" y="687"/>
                    <a:pt x="211" y="670"/>
                    <a:pt x="168" y="642"/>
                  </a:cubicBezTo>
                  <a:cubicBezTo>
                    <a:pt x="71" y="671"/>
                    <a:pt x="0" y="760"/>
                    <a:pt x="0" y="8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103"/>
                    <a:pt x="30" y="1133"/>
                    <a:pt x="66" y="1133"/>
                  </a:cubicBezTo>
                  <a:cubicBezTo>
                    <a:pt x="633" y="1133"/>
                    <a:pt x="633" y="1133"/>
                    <a:pt x="633" y="1133"/>
                  </a:cubicBezTo>
                  <a:cubicBezTo>
                    <a:pt x="633" y="867"/>
                    <a:pt x="633" y="867"/>
                    <a:pt x="633" y="867"/>
                  </a:cubicBezTo>
                  <a:cubicBezTo>
                    <a:pt x="633" y="760"/>
                    <a:pt x="562" y="671"/>
                    <a:pt x="464" y="642"/>
                  </a:cubicBezTo>
                  <a:close/>
                  <a:moveTo>
                    <a:pt x="316" y="633"/>
                  </a:moveTo>
                  <a:cubicBezTo>
                    <a:pt x="436" y="633"/>
                    <a:pt x="533" y="536"/>
                    <a:pt x="533" y="417"/>
                  </a:cubicBezTo>
                  <a:cubicBezTo>
                    <a:pt x="533" y="297"/>
                    <a:pt x="436" y="200"/>
                    <a:pt x="316" y="200"/>
                  </a:cubicBezTo>
                  <a:cubicBezTo>
                    <a:pt x="197" y="200"/>
                    <a:pt x="100" y="297"/>
                    <a:pt x="100" y="417"/>
                  </a:cubicBezTo>
                  <a:cubicBezTo>
                    <a:pt x="100" y="536"/>
                    <a:pt x="197" y="633"/>
                    <a:pt x="316" y="6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294" name="Rectangle à coins arrondis 293"/>
            <p:cNvSpPr/>
            <p:nvPr/>
          </p:nvSpPr>
          <p:spPr>
            <a:xfrm>
              <a:off x="6474573" y="1368579"/>
              <a:ext cx="1711523" cy="157272"/>
            </a:xfrm>
            <a:prstGeom prst="roundRect">
              <a:avLst/>
            </a:prstGeom>
            <a:solidFill>
              <a:srgbClr val="085EBD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FFFFFF"/>
                </a:solidFill>
                <a:latin typeface="Helvetica 55 Roman"/>
              </a:endParaRPr>
            </a:p>
          </p:txBody>
        </p:sp>
        <p:sp>
          <p:nvSpPr>
            <p:cNvPr id="295" name="Rectangle à coins arrondis 294"/>
            <p:cNvSpPr/>
            <p:nvPr/>
          </p:nvSpPr>
          <p:spPr>
            <a:xfrm>
              <a:off x="5412823" y="1367007"/>
              <a:ext cx="1049456" cy="158844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142" name="Freeform 17"/>
            <p:cNvSpPr>
              <a:spLocks noEditPoints="1"/>
            </p:cNvSpPr>
            <p:nvPr/>
          </p:nvSpPr>
          <p:spPr bwMode="auto">
            <a:xfrm>
              <a:off x="6318908" y="1080974"/>
              <a:ext cx="241184" cy="243145"/>
            </a:xfrm>
            <a:custGeom>
              <a:avLst/>
              <a:gdLst>
                <a:gd name="T0" fmla="*/ 2125 w 2151"/>
                <a:gd name="T1" fmla="*/ 1930 h 2151"/>
                <a:gd name="T2" fmla="*/ 1520 w 2151"/>
                <a:gd name="T3" fmla="*/ 1325 h 2151"/>
                <a:gd name="T4" fmla="*/ 1676 w 2151"/>
                <a:gd name="T5" fmla="*/ 838 h 2151"/>
                <a:gd name="T6" fmla="*/ 838 w 2151"/>
                <a:gd name="T7" fmla="*/ 0 h 2151"/>
                <a:gd name="T8" fmla="*/ 0 w 2151"/>
                <a:gd name="T9" fmla="*/ 838 h 2151"/>
                <a:gd name="T10" fmla="*/ 838 w 2151"/>
                <a:gd name="T11" fmla="*/ 1676 h 2151"/>
                <a:gd name="T12" fmla="*/ 1325 w 2151"/>
                <a:gd name="T13" fmla="*/ 1520 h 2151"/>
                <a:gd name="T14" fmla="*/ 1930 w 2151"/>
                <a:gd name="T15" fmla="*/ 2125 h 2151"/>
                <a:gd name="T16" fmla="*/ 2025 w 2151"/>
                <a:gd name="T17" fmla="*/ 2125 h 2151"/>
                <a:gd name="T18" fmla="*/ 2125 w 2151"/>
                <a:gd name="T19" fmla="*/ 2025 h 2151"/>
                <a:gd name="T20" fmla="*/ 2125 w 2151"/>
                <a:gd name="T21" fmla="*/ 1930 h 2151"/>
                <a:gd name="T22" fmla="*/ 838 w 2151"/>
                <a:gd name="T23" fmla="*/ 1408 h 2151"/>
                <a:gd name="T24" fmla="*/ 269 w 2151"/>
                <a:gd name="T25" fmla="*/ 838 h 2151"/>
                <a:gd name="T26" fmla="*/ 838 w 2151"/>
                <a:gd name="T27" fmla="*/ 269 h 2151"/>
                <a:gd name="T28" fmla="*/ 1408 w 2151"/>
                <a:gd name="T29" fmla="*/ 838 h 2151"/>
                <a:gd name="T30" fmla="*/ 838 w 2151"/>
                <a:gd name="T31" fmla="*/ 1408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1" h="2151">
                  <a:moveTo>
                    <a:pt x="2125" y="1930"/>
                  </a:moveTo>
                  <a:cubicBezTo>
                    <a:pt x="1520" y="1325"/>
                    <a:pt x="1520" y="1325"/>
                    <a:pt x="1520" y="1325"/>
                  </a:cubicBezTo>
                  <a:cubicBezTo>
                    <a:pt x="1618" y="1187"/>
                    <a:pt x="1676" y="1020"/>
                    <a:pt x="1676" y="838"/>
                  </a:cubicBezTo>
                  <a:cubicBezTo>
                    <a:pt x="1676" y="376"/>
                    <a:pt x="1301" y="0"/>
                    <a:pt x="838" y="0"/>
                  </a:cubicBezTo>
                  <a:cubicBezTo>
                    <a:pt x="376" y="0"/>
                    <a:pt x="0" y="376"/>
                    <a:pt x="0" y="838"/>
                  </a:cubicBezTo>
                  <a:cubicBezTo>
                    <a:pt x="0" y="1301"/>
                    <a:pt x="376" y="1676"/>
                    <a:pt x="838" y="1676"/>
                  </a:cubicBezTo>
                  <a:cubicBezTo>
                    <a:pt x="1020" y="1676"/>
                    <a:pt x="1187" y="1618"/>
                    <a:pt x="1325" y="1520"/>
                  </a:cubicBezTo>
                  <a:cubicBezTo>
                    <a:pt x="1930" y="2125"/>
                    <a:pt x="1930" y="2125"/>
                    <a:pt x="1930" y="2125"/>
                  </a:cubicBezTo>
                  <a:cubicBezTo>
                    <a:pt x="1956" y="2151"/>
                    <a:pt x="1998" y="2151"/>
                    <a:pt x="2025" y="2125"/>
                  </a:cubicBezTo>
                  <a:cubicBezTo>
                    <a:pt x="2125" y="2025"/>
                    <a:pt x="2125" y="2025"/>
                    <a:pt x="2125" y="2025"/>
                  </a:cubicBezTo>
                  <a:cubicBezTo>
                    <a:pt x="2151" y="1998"/>
                    <a:pt x="2151" y="1956"/>
                    <a:pt x="2125" y="1930"/>
                  </a:cubicBezTo>
                  <a:close/>
                  <a:moveTo>
                    <a:pt x="838" y="1408"/>
                  </a:moveTo>
                  <a:cubicBezTo>
                    <a:pt x="524" y="1408"/>
                    <a:pt x="269" y="1153"/>
                    <a:pt x="269" y="838"/>
                  </a:cubicBezTo>
                  <a:cubicBezTo>
                    <a:pt x="269" y="524"/>
                    <a:pt x="524" y="269"/>
                    <a:pt x="838" y="269"/>
                  </a:cubicBezTo>
                  <a:cubicBezTo>
                    <a:pt x="1153" y="269"/>
                    <a:pt x="1408" y="524"/>
                    <a:pt x="1408" y="838"/>
                  </a:cubicBezTo>
                  <a:cubicBezTo>
                    <a:pt x="1408" y="1153"/>
                    <a:pt x="1153" y="1408"/>
                    <a:pt x="838" y="14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66" name="Freeform 122"/>
            <p:cNvSpPr>
              <a:spLocks noChangeAspect="1"/>
            </p:cNvSpPr>
            <p:nvPr/>
          </p:nvSpPr>
          <p:spPr bwMode="auto">
            <a:xfrm>
              <a:off x="5683847" y="1045401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88" name="Freeform 26"/>
            <p:cNvSpPr>
              <a:spLocks noChangeAspect="1" noEditPoints="1"/>
            </p:cNvSpPr>
            <p:nvPr/>
          </p:nvSpPr>
          <p:spPr bwMode="auto">
            <a:xfrm>
              <a:off x="8291525" y="1308478"/>
              <a:ext cx="333827" cy="296399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004048" y="3320243"/>
            <a:ext cx="3574487" cy="619659"/>
            <a:chOff x="5050865" y="2080021"/>
            <a:chExt cx="3574487" cy="619659"/>
          </a:xfrm>
        </p:grpSpPr>
        <p:sp>
          <p:nvSpPr>
            <p:cNvPr id="305" name="Rectangle à coins arrondis 304"/>
            <p:cNvSpPr/>
            <p:nvPr/>
          </p:nvSpPr>
          <p:spPr>
            <a:xfrm>
              <a:off x="7200981" y="2400638"/>
              <a:ext cx="360279" cy="167422"/>
            </a:xfrm>
            <a:prstGeom prst="roundRect">
              <a:avLst/>
            </a:prstGeom>
            <a:solidFill>
              <a:srgbClr val="085EBD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FFFFFF"/>
                </a:solidFill>
                <a:latin typeface="Helvetica 55 Roman"/>
              </a:endParaRPr>
            </a:p>
          </p:txBody>
        </p:sp>
        <p:sp>
          <p:nvSpPr>
            <p:cNvPr id="306" name="Rectangle à coins arrondis 305"/>
            <p:cNvSpPr/>
            <p:nvPr/>
          </p:nvSpPr>
          <p:spPr>
            <a:xfrm>
              <a:off x="5449385" y="2398965"/>
              <a:ext cx="933420" cy="169095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307" name="Rectangle à coins arrondis 306"/>
            <p:cNvSpPr/>
            <p:nvPr/>
          </p:nvSpPr>
          <p:spPr>
            <a:xfrm>
              <a:off x="6401150" y="2400638"/>
              <a:ext cx="791849" cy="167422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308" name="Rectangle à coins arrondis 307"/>
            <p:cNvSpPr/>
            <p:nvPr/>
          </p:nvSpPr>
          <p:spPr>
            <a:xfrm>
              <a:off x="7571145" y="2400638"/>
              <a:ext cx="666000" cy="167422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143" name="Freeform 21"/>
            <p:cNvSpPr>
              <a:spLocks noChangeAspect="1" noEditPoints="1"/>
            </p:cNvSpPr>
            <p:nvPr/>
          </p:nvSpPr>
          <p:spPr bwMode="auto">
            <a:xfrm>
              <a:off x="5050865" y="2283718"/>
              <a:ext cx="317939" cy="415962"/>
            </a:xfrm>
            <a:custGeom>
              <a:avLst/>
              <a:gdLst>
                <a:gd name="T0" fmla="*/ 566 w 866"/>
                <a:gd name="T1" fmla="*/ 417 h 1133"/>
                <a:gd name="T2" fmla="*/ 566 w 866"/>
                <a:gd name="T3" fmla="*/ 433 h 1133"/>
                <a:gd name="T4" fmla="*/ 766 w 866"/>
                <a:gd name="T5" fmla="*/ 217 h 1133"/>
                <a:gd name="T6" fmla="*/ 550 w 866"/>
                <a:gd name="T7" fmla="*/ 0 h 1133"/>
                <a:gd name="T8" fmla="*/ 339 w 866"/>
                <a:gd name="T9" fmla="*/ 168 h 1133"/>
                <a:gd name="T10" fmla="*/ 566 w 866"/>
                <a:gd name="T11" fmla="*/ 417 h 1133"/>
                <a:gd name="T12" fmla="*/ 698 w 866"/>
                <a:gd name="T13" fmla="*/ 442 h 1133"/>
                <a:gd name="T14" fmla="*/ 556 w 866"/>
                <a:gd name="T15" fmla="*/ 487 h 1133"/>
                <a:gd name="T16" fmla="*/ 474 w 866"/>
                <a:gd name="T17" fmla="*/ 611 h 1133"/>
                <a:gd name="T18" fmla="*/ 666 w 866"/>
                <a:gd name="T19" fmla="*/ 867 h 1133"/>
                <a:gd name="T20" fmla="*/ 666 w 866"/>
                <a:gd name="T21" fmla="*/ 898 h 1133"/>
                <a:gd name="T22" fmla="*/ 666 w 866"/>
                <a:gd name="T23" fmla="*/ 933 h 1133"/>
                <a:gd name="T24" fmla="*/ 866 w 866"/>
                <a:gd name="T25" fmla="*/ 933 h 1133"/>
                <a:gd name="T26" fmla="*/ 866 w 866"/>
                <a:gd name="T27" fmla="*/ 667 h 1133"/>
                <a:gd name="T28" fmla="*/ 698 w 866"/>
                <a:gd name="T29" fmla="*/ 442 h 1133"/>
                <a:gd name="T30" fmla="*/ 464 w 866"/>
                <a:gd name="T31" fmla="*/ 642 h 1133"/>
                <a:gd name="T32" fmla="*/ 316 w 866"/>
                <a:gd name="T33" fmla="*/ 687 h 1133"/>
                <a:gd name="T34" fmla="*/ 168 w 866"/>
                <a:gd name="T35" fmla="*/ 642 h 1133"/>
                <a:gd name="T36" fmla="*/ 0 w 866"/>
                <a:gd name="T37" fmla="*/ 867 h 1133"/>
                <a:gd name="T38" fmla="*/ 0 w 866"/>
                <a:gd name="T39" fmla="*/ 1067 h 1133"/>
                <a:gd name="T40" fmla="*/ 66 w 866"/>
                <a:gd name="T41" fmla="*/ 1133 h 1133"/>
                <a:gd name="T42" fmla="*/ 633 w 866"/>
                <a:gd name="T43" fmla="*/ 1133 h 1133"/>
                <a:gd name="T44" fmla="*/ 633 w 866"/>
                <a:gd name="T45" fmla="*/ 867 h 1133"/>
                <a:gd name="T46" fmla="*/ 464 w 866"/>
                <a:gd name="T47" fmla="*/ 642 h 1133"/>
                <a:gd name="T48" fmla="*/ 316 w 866"/>
                <a:gd name="T49" fmla="*/ 633 h 1133"/>
                <a:gd name="T50" fmla="*/ 533 w 866"/>
                <a:gd name="T51" fmla="*/ 417 h 1133"/>
                <a:gd name="T52" fmla="*/ 316 w 866"/>
                <a:gd name="T53" fmla="*/ 200 h 1133"/>
                <a:gd name="T54" fmla="*/ 100 w 866"/>
                <a:gd name="T55" fmla="*/ 417 h 1133"/>
                <a:gd name="T56" fmla="*/ 316 w 866"/>
                <a:gd name="T57" fmla="*/ 6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6" h="1133">
                  <a:moveTo>
                    <a:pt x="566" y="417"/>
                  </a:moveTo>
                  <a:cubicBezTo>
                    <a:pt x="566" y="422"/>
                    <a:pt x="566" y="427"/>
                    <a:pt x="566" y="433"/>
                  </a:cubicBezTo>
                  <a:cubicBezTo>
                    <a:pt x="678" y="424"/>
                    <a:pt x="766" y="331"/>
                    <a:pt x="766" y="217"/>
                  </a:cubicBezTo>
                  <a:cubicBezTo>
                    <a:pt x="766" y="97"/>
                    <a:pt x="669" y="0"/>
                    <a:pt x="550" y="0"/>
                  </a:cubicBezTo>
                  <a:cubicBezTo>
                    <a:pt x="447" y="0"/>
                    <a:pt x="361" y="72"/>
                    <a:pt x="339" y="168"/>
                  </a:cubicBezTo>
                  <a:cubicBezTo>
                    <a:pt x="466" y="179"/>
                    <a:pt x="566" y="286"/>
                    <a:pt x="566" y="417"/>
                  </a:cubicBezTo>
                  <a:close/>
                  <a:moveTo>
                    <a:pt x="698" y="442"/>
                  </a:moveTo>
                  <a:cubicBezTo>
                    <a:pt x="657" y="469"/>
                    <a:pt x="609" y="485"/>
                    <a:pt x="556" y="487"/>
                  </a:cubicBezTo>
                  <a:cubicBezTo>
                    <a:pt x="542" y="536"/>
                    <a:pt x="513" y="579"/>
                    <a:pt x="474" y="611"/>
                  </a:cubicBezTo>
                  <a:cubicBezTo>
                    <a:pt x="585" y="643"/>
                    <a:pt x="666" y="745"/>
                    <a:pt x="666" y="867"/>
                  </a:cubicBezTo>
                  <a:cubicBezTo>
                    <a:pt x="666" y="898"/>
                    <a:pt x="666" y="898"/>
                    <a:pt x="666" y="898"/>
                  </a:cubicBezTo>
                  <a:cubicBezTo>
                    <a:pt x="666" y="933"/>
                    <a:pt x="666" y="933"/>
                    <a:pt x="666" y="933"/>
                  </a:cubicBezTo>
                  <a:cubicBezTo>
                    <a:pt x="866" y="933"/>
                    <a:pt x="866" y="933"/>
                    <a:pt x="866" y="933"/>
                  </a:cubicBezTo>
                  <a:cubicBezTo>
                    <a:pt x="866" y="667"/>
                    <a:pt x="866" y="667"/>
                    <a:pt x="866" y="667"/>
                  </a:cubicBezTo>
                  <a:cubicBezTo>
                    <a:pt x="866" y="560"/>
                    <a:pt x="795" y="471"/>
                    <a:pt x="698" y="442"/>
                  </a:cubicBezTo>
                  <a:close/>
                  <a:moveTo>
                    <a:pt x="464" y="642"/>
                  </a:moveTo>
                  <a:cubicBezTo>
                    <a:pt x="422" y="670"/>
                    <a:pt x="371" y="687"/>
                    <a:pt x="316" y="687"/>
                  </a:cubicBezTo>
                  <a:cubicBezTo>
                    <a:pt x="262" y="687"/>
                    <a:pt x="211" y="670"/>
                    <a:pt x="168" y="642"/>
                  </a:cubicBezTo>
                  <a:cubicBezTo>
                    <a:pt x="71" y="671"/>
                    <a:pt x="0" y="760"/>
                    <a:pt x="0" y="8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103"/>
                    <a:pt x="30" y="1133"/>
                    <a:pt x="66" y="1133"/>
                  </a:cubicBezTo>
                  <a:cubicBezTo>
                    <a:pt x="633" y="1133"/>
                    <a:pt x="633" y="1133"/>
                    <a:pt x="633" y="1133"/>
                  </a:cubicBezTo>
                  <a:cubicBezTo>
                    <a:pt x="633" y="867"/>
                    <a:pt x="633" y="867"/>
                    <a:pt x="633" y="867"/>
                  </a:cubicBezTo>
                  <a:cubicBezTo>
                    <a:pt x="633" y="760"/>
                    <a:pt x="562" y="671"/>
                    <a:pt x="464" y="642"/>
                  </a:cubicBezTo>
                  <a:close/>
                  <a:moveTo>
                    <a:pt x="316" y="633"/>
                  </a:moveTo>
                  <a:cubicBezTo>
                    <a:pt x="436" y="633"/>
                    <a:pt x="533" y="536"/>
                    <a:pt x="533" y="417"/>
                  </a:cubicBezTo>
                  <a:cubicBezTo>
                    <a:pt x="533" y="297"/>
                    <a:pt x="436" y="200"/>
                    <a:pt x="316" y="200"/>
                  </a:cubicBezTo>
                  <a:cubicBezTo>
                    <a:pt x="197" y="200"/>
                    <a:pt x="100" y="297"/>
                    <a:pt x="100" y="417"/>
                  </a:cubicBezTo>
                  <a:cubicBezTo>
                    <a:pt x="100" y="536"/>
                    <a:pt x="197" y="633"/>
                    <a:pt x="316" y="6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63" name="Freeform 17"/>
            <p:cNvSpPr>
              <a:spLocks noEditPoints="1"/>
            </p:cNvSpPr>
            <p:nvPr/>
          </p:nvSpPr>
          <p:spPr bwMode="auto">
            <a:xfrm>
              <a:off x="7455871" y="2120271"/>
              <a:ext cx="241184" cy="243145"/>
            </a:xfrm>
            <a:custGeom>
              <a:avLst/>
              <a:gdLst>
                <a:gd name="T0" fmla="*/ 2125 w 2151"/>
                <a:gd name="T1" fmla="*/ 1930 h 2151"/>
                <a:gd name="T2" fmla="*/ 1520 w 2151"/>
                <a:gd name="T3" fmla="*/ 1325 h 2151"/>
                <a:gd name="T4" fmla="*/ 1676 w 2151"/>
                <a:gd name="T5" fmla="*/ 838 h 2151"/>
                <a:gd name="T6" fmla="*/ 838 w 2151"/>
                <a:gd name="T7" fmla="*/ 0 h 2151"/>
                <a:gd name="T8" fmla="*/ 0 w 2151"/>
                <a:gd name="T9" fmla="*/ 838 h 2151"/>
                <a:gd name="T10" fmla="*/ 838 w 2151"/>
                <a:gd name="T11" fmla="*/ 1676 h 2151"/>
                <a:gd name="T12" fmla="*/ 1325 w 2151"/>
                <a:gd name="T13" fmla="*/ 1520 h 2151"/>
                <a:gd name="T14" fmla="*/ 1930 w 2151"/>
                <a:gd name="T15" fmla="*/ 2125 h 2151"/>
                <a:gd name="T16" fmla="*/ 2025 w 2151"/>
                <a:gd name="T17" fmla="*/ 2125 h 2151"/>
                <a:gd name="T18" fmla="*/ 2125 w 2151"/>
                <a:gd name="T19" fmla="*/ 2025 h 2151"/>
                <a:gd name="T20" fmla="*/ 2125 w 2151"/>
                <a:gd name="T21" fmla="*/ 1930 h 2151"/>
                <a:gd name="T22" fmla="*/ 838 w 2151"/>
                <a:gd name="T23" fmla="*/ 1408 h 2151"/>
                <a:gd name="T24" fmla="*/ 269 w 2151"/>
                <a:gd name="T25" fmla="*/ 838 h 2151"/>
                <a:gd name="T26" fmla="*/ 838 w 2151"/>
                <a:gd name="T27" fmla="*/ 269 h 2151"/>
                <a:gd name="T28" fmla="*/ 1408 w 2151"/>
                <a:gd name="T29" fmla="*/ 838 h 2151"/>
                <a:gd name="T30" fmla="*/ 838 w 2151"/>
                <a:gd name="T31" fmla="*/ 1408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1" h="2151">
                  <a:moveTo>
                    <a:pt x="2125" y="1930"/>
                  </a:moveTo>
                  <a:cubicBezTo>
                    <a:pt x="1520" y="1325"/>
                    <a:pt x="1520" y="1325"/>
                    <a:pt x="1520" y="1325"/>
                  </a:cubicBezTo>
                  <a:cubicBezTo>
                    <a:pt x="1618" y="1187"/>
                    <a:pt x="1676" y="1020"/>
                    <a:pt x="1676" y="838"/>
                  </a:cubicBezTo>
                  <a:cubicBezTo>
                    <a:pt x="1676" y="376"/>
                    <a:pt x="1301" y="0"/>
                    <a:pt x="838" y="0"/>
                  </a:cubicBezTo>
                  <a:cubicBezTo>
                    <a:pt x="376" y="0"/>
                    <a:pt x="0" y="376"/>
                    <a:pt x="0" y="838"/>
                  </a:cubicBezTo>
                  <a:cubicBezTo>
                    <a:pt x="0" y="1301"/>
                    <a:pt x="376" y="1676"/>
                    <a:pt x="838" y="1676"/>
                  </a:cubicBezTo>
                  <a:cubicBezTo>
                    <a:pt x="1020" y="1676"/>
                    <a:pt x="1187" y="1618"/>
                    <a:pt x="1325" y="1520"/>
                  </a:cubicBezTo>
                  <a:cubicBezTo>
                    <a:pt x="1930" y="2125"/>
                    <a:pt x="1930" y="2125"/>
                    <a:pt x="1930" y="2125"/>
                  </a:cubicBezTo>
                  <a:cubicBezTo>
                    <a:pt x="1956" y="2151"/>
                    <a:pt x="1998" y="2151"/>
                    <a:pt x="2025" y="2125"/>
                  </a:cubicBezTo>
                  <a:cubicBezTo>
                    <a:pt x="2125" y="2025"/>
                    <a:pt x="2125" y="2025"/>
                    <a:pt x="2125" y="2025"/>
                  </a:cubicBezTo>
                  <a:cubicBezTo>
                    <a:pt x="2151" y="1998"/>
                    <a:pt x="2151" y="1956"/>
                    <a:pt x="2125" y="1930"/>
                  </a:cubicBezTo>
                  <a:close/>
                  <a:moveTo>
                    <a:pt x="838" y="1408"/>
                  </a:moveTo>
                  <a:cubicBezTo>
                    <a:pt x="524" y="1408"/>
                    <a:pt x="269" y="1153"/>
                    <a:pt x="269" y="838"/>
                  </a:cubicBezTo>
                  <a:cubicBezTo>
                    <a:pt x="269" y="524"/>
                    <a:pt x="524" y="269"/>
                    <a:pt x="838" y="269"/>
                  </a:cubicBezTo>
                  <a:cubicBezTo>
                    <a:pt x="1153" y="269"/>
                    <a:pt x="1408" y="524"/>
                    <a:pt x="1408" y="838"/>
                  </a:cubicBezTo>
                  <a:cubicBezTo>
                    <a:pt x="1408" y="1153"/>
                    <a:pt x="1153" y="1408"/>
                    <a:pt x="838" y="14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69" name="Freeform 122"/>
            <p:cNvSpPr>
              <a:spLocks noChangeAspect="1"/>
            </p:cNvSpPr>
            <p:nvPr/>
          </p:nvSpPr>
          <p:spPr bwMode="auto">
            <a:xfrm>
              <a:off x="7831103" y="2088994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78" name="Freeform 122"/>
            <p:cNvSpPr>
              <a:spLocks noChangeAspect="1"/>
            </p:cNvSpPr>
            <p:nvPr/>
          </p:nvSpPr>
          <p:spPr bwMode="auto">
            <a:xfrm>
              <a:off x="5760977" y="2088994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79" name="Freeform 122"/>
            <p:cNvSpPr>
              <a:spLocks noChangeAspect="1"/>
            </p:cNvSpPr>
            <p:nvPr/>
          </p:nvSpPr>
          <p:spPr bwMode="auto">
            <a:xfrm>
              <a:off x="6707049" y="2080021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89" name="Freeform 26"/>
            <p:cNvSpPr>
              <a:spLocks noChangeAspect="1" noEditPoints="1"/>
            </p:cNvSpPr>
            <p:nvPr/>
          </p:nvSpPr>
          <p:spPr bwMode="auto">
            <a:xfrm>
              <a:off x="8291525" y="2347359"/>
              <a:ext cx="333827" cy="296399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9" name="Groupe 198"/>
          <p:cNvGrpSpPr/>
          <p:nvPr/>
        </p:nvGrpSpPr>
        <p:grpSpPr>
          <a:xfrm>
            <a:off x="1291300" y="1996343"/>
            <a:ext cx="374681" cy="113037"/>
            <a:chOff x="2869540" y="1012328"/>
            <a:chExt cx="374681" cy="87945"/>
          </a:xfrm>
        </p:grpSpPr>
        <p:sp>
          <p:nvSpPr>
            <p:cNvPr id="200" name="Rectangle 199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</a:t>
              </a:r>
              <a:r>
                <a:rPr lang="fr-FR" sz="14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6</a:t>
              </a:r>
              <a:endParaRPr lang="fr-FR" sz="1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02" name="Groupe 201"/>
          <p:cNvGrpSpPr/>
          <p:nvPr/>
        </p:nvGrpSpPr>
        <p:grpSpPr>
          <a:xfrm>
            <a:off x="1729371" y="1995897"/>
            <a:ext cx="374681" cy="113037"/>
            <a:chOff x="2869540" y="1012328"/>
            <a:chExt cx="374681" cy="87945"/>
          </a:xfrm>
        </p:grpSpPr>
        <p:sp>
          <p:nvSpPr>
            <p:cNvPr id="203" name="Rectangle 202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</a:t>
              </a:r>
              <a:r>
                <a:rPr lang="fr-FR" sz="14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8</a:t>
              </a:r>
              <a:endParaRPr lang="fr-FR" sz="1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29" name="Groupe 228"/>
          <p:cNvGrpSpPr/>
          <p:nvPr/>
        </p:nvGrpSpPr>
        <p:grpSpPr>
          <a:xfrm>
            <a:off x="2644376" y="1995134"/>
            <a:ext cx="374681" cy="113037"/>
            <a:chOff x="2869540" y="1012328"/>
            <a:chExt cx="374681" cy="87945"/>
          </a:xfrm>
        </p:grpSpPr>
        <p:sp>
          <p:nvSpPr>
            <p:cNvPr id="230" name="Rectangle 229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869540" y="1012328"/>
              <a:ext cx="132217" cy="864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</a:t>
              </a:r>
              <a:r>
                <a:rPr lang="fr-FR" sz="14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9</a:t>
              </a:r>
              <a:endParaRPr lang="fr-FR" sz="1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54" name="ZoneTexte 153"/>
          <p:cNvSpPr txBox="1"/>
          <p:nvPr/>
        </p:nvSpPr>
        <p:spPr>
          <a:xfrm rot="16200000">
            <a:off x="2044092" y="2692301"/>
            <a:ext cx="355867" cy="1231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8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</a:t>
            </a:r>
            <a:endParaRPr lang="fr-FR" sz="8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7509" r="5845" b="6601"/>
          <a:stretch/>
        </p:blipFill>
        <p:spPr bwMode="auto">
          <a:xfrm>
            <a:off x="2458233" y="2424373"/>
            <a:ext cx="961639" cy="6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2264862" y="1794444"/>
            <a:ext cx="632282" cy="593716"/>
            <a:chOff x="2448124" y="1702544"/>
            <a:chExt cx="632282" cy="593716"/>
          </a:xfrm>
        </p:grpSpPr>
        <p:sp>
          <p:nvSpPr>
            <p:cNvPr id="193" name="Freeform 17"/>
            <p:cNvSpPr>
              <a:spLocks noEditPoints="1"/>
            </p:cNvSpPr>
            <p:nvPr/>
          </p:nvSpPr>
          <p:spPr bwMode="auto">
            <a:xfrm>
              <a:off x="2448124" y="1702544"/>
              <a:ext cx="632282" cy="593716"/>
            </a:xfrm>
            <a:custGeom>
              <a:avLst/>
              <a:gdLst>
                <a:gd name="T0" fmla="*/ 2125 w 2151"/>
                <a:gd name="T1" fmla="*/ 1930 h 2151"/>
                <a:gd name="T2" fmla="*/ 1520 w 2151"/>
                <a:gd name="T3" fmla="*/ 1325 h 2151"/>
                <a:gd name="T4" fmla="*/ 1676 w 2151"/>
                <a:gd name="T5" fmla="*/ 838 h 2151"/>
                <a:gd name="T6" fmla="*/ 838 w 2151"/>
                <a:gd name="T7" fmla="*/ 0 h 2151"/>
                <a:gd name="T8" fmla="*/ 0 w 2151"/>
                <a:gd name="T9" fmla="*/ 838 h 2151"/>
                <a:gd name="T10" fmla="*/ 838 w 2151"/>
                <a:gd name="T11" fmla="*/ 1676 h 2151"/>
                <a:gd name="T12" fmla="*/ 1325 w 2151"/>
                <a:gd name="T13" fmla="*/ 1520 h 2151"/>
                <a:gd name="T14" fmla="*/ 1930 w 2151"/>
                <a:gd name="T15" fmla="*/ 2125 h 2151"/>
                <a:gd name="T16" fmla="*/ 2025 w 2151"/>
                <a:gd name="T17" fmla="*/ 2125 h 2151"/>
                <a:gd name="T18" fmla="*/ 2125 w 2151"/>
                <a:gd name="T19" fmla="*/ 2025 h 2151"/>
                <a:gd name="T20" fmla="*/ 2125 w 2151"/>
                <a:gd name="T21" fmla="*/ 1930 h 2151"/>
                <a:gd name="T22" fmla="*/ 838 w 2151"/>
                <a:gd name="T23" fmla="*/ 1408 h 2151"/>
                <a:gd name="T24" fmla="*/ 269 w 2151"/>
                <a:gd name="T25" fmla="*/ 838 h 2151"/>
                <a:gd name="T26" fmla="*/ 838 w 2151"/>
                <a:gd name="T27" fmla="*/ 269 h 2151"/>
                <a:gd name="T28" fmla="*/ 1408 w 2151"/>
                <a:gd name="T29" fmla="*/ 838 h 2151"/>
                <a:gd name="T30" fmla="*/ 838 w 2151"/>
                <a:gd name="T31" fmla="*/ 1408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1" h="2151">
                  <a:moveTo>
                    <a:pt x="2125" y="1930"/>
                  </a:moveTo>
                  <a:cubicBezTo>
                    <a:pt x="1520" y="1325"/>
                    <a:pt x="1520" y="1325"/>
                    <a:pt x="1520" y="1325"/>
                  </a:cubicBezTo>
                  <a:cubicBezTo>
                    <a:pt x="1618" y="1187"/>
                    <a:pt x="1676" y="1020"/>
                    <a:pt x="1676" y="838"/>
                  </a:cubicBezTo>
                  <a:cubicBezTo>
                    <a:pt x="1676" y="376"/>
                    <a:pt x="1301" y="0"/>
                    <a:pt x="838" y="0"/>
                  </a:cubicBezTo>
                  <a:cubicBezTo>
                    <a:pt x="376" y="0"/>
                    <a:pt x="0" y="376"/>
                    <a:pt x="0" y="838"/>
                  </a:cubicBezTo>
                  <a:cubicBezTo>
                    <a:pt x="0" y="1301"/>
                    <a:pt x="376" y="1676"/>
                    <a:pt x="838" y="1676"/>
                  </a:cubicBezTo>
                  <a:cubicBezTo>
                    <a:pt x="1020" y="1676"/>
                    <a:pt x="1187" y="1618"/>
                    <a:pt x="1325" y="1520"/>
                  </a:cubicBezTo>
                  <a:cubicBezTo>
                    <a:pt x="1930" y="2125"/>
                    <a:pt x="1930" y="2125"/>
                    <a:pt x="1930" y="2125"/>
                  </a:cubicBezTo>
                  <a:cubicBezTo>
                    <a:pt x="1956" y="2151"/>
                    <a:pt x="1998" y="2151"/>
                    <a:pt x="2025" y="2125"/>
                  </a:cubicBezTo>
                  <a:cubicBezTo>
                    <a:pt x="2125" y="2025"/>
                    <a:pt x="2125" y="2025"/>
                    <a:pt x="2125" y="2025"/>
                  </a:cubicBezTo>
                  <a:cubicBezTo>
                    <a:pt x="2151" y="1998"/>
                    <a:pt x="2151" y="1956"/>
                    <a:pt x="2125" y="1930"/>
                  </a:cubicBezTo>
                  <a:close/>
                  <a:moveTo>
                    <a:pt x="838" y="1408"/>
                  </a:moveTo>
                  <a:cubicBezTo>
                    <a:pt x="524" y="1408"/>
                    <a:pt x="269" y="1153"/>
                    <a:pt x="269" y="838"/>
                  </a:cubicBezTo>
                  <a:cubicBezTo>
                    <a:pt x="269" y="524"/>
                    <a:pt x="524" y="269"/>
                    <a:pt x="838" y="269"/>
                  </a:cubicBezTo>
                  <a:cubicBezTo>
                    <a:pt x="1153" y="269"/>
                    <a:pt x="1408" y="524"/>
                    <a:pt x="1408" y="838"/>
                  </a:cubicBezTo>
                  <a:cubicBezTo>
                    <a:pt x="1408" y="1153"/>
                    <a:pt x="1153" y="1408"/>
                    <a:pt x="838" y="14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3" name="Ellipse 2"/>
            <p:cNvSpPr/>
            <p:nvPr/>
          </p:nvSpPr>
          <p:spPr>
            <a:xfrm>
              <a:off x="2515184" y="1773084"/>
              <a:ext cx="351248" cy="32308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aseline="30000" dirty="0" smtClean="0">
                  <a:solidFill>
                    <a:srgbClr val="FFFFFF"/>
                  </a:solidFill>
                </a:rPr>
                <a:t>6</a:t>
              </a:r>
              <a:r>
                <a:rPr lang="fr-FR" sz="1600" dirty="0" smtClean="0">
                  <a:solidFill>
                    <a:srgbClr val="FFFFFF"/>
                  </a:solidFill>
                </a:rPr>
                <a:t>8</a:t>
              </a:r>
              <a:r>
                <a:rPr lang="fr-FR" sz="1200" baseline="30000" dirty="0" smtClean="0">
                  <a:solidFill>
                    <a:srgbClr val="FFFFFF"/>
                  </a:solidFill>
                </a:rPr>
                <a:t>9</a:t>
              </a:r>
              <a:endParaRPr lang="fr-FR" sz="1200" baseline="30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1653464" y="3372908"/>
            <a:ext cx="284029" cy="119185"/>
            <a:chOff x="1854075" y="1563638"/>
            <a:chExt cx="284029" cy="119185"/>
          </a:xfrm>
        </p:grpSpPr>
        <p:grpSp>
          <p:nvGrpSpPr>
            <p:cNvPr id="79" name="Groupe 78"/>
            <p:cNvGrpSpPr/>
            <p:nvPr/>
          </p:nvGrpSpPr>
          <p:grpSpPr>
            <a:xfrm>
              <a:off x="1854075" y="1563638"/>
              <a:ext cx="284029" cy="119185"/>
              <a:chOff x="3020818" y="1667871"/>
              <a:chExt cx="214115" cy="88068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3020818" y="1667995"/>
                <a:ext cx="205882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203848" y="1667871"/>
                <a:ext cx="31085" cy="87935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auto">
            <a:xfrm>
              <a:off x="1991989" y="1563806"/>
              <a:ext cx="142788" cy="119017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</a:t>
              </a:r>
              <a:r>
                <a:rPr lang="fr-FR" sz="14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fr-FR" sz="1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2438988" y="3372908"/>
            <a:ext cx="284029" cy="119185"/>
            <a:chOff x="1854075" y="1563638"/>
            <a:chExt cx="284029" cy="119185"/>
          </a:xfrm>
        </p:grpSpPr>
        <p:grpSp>
          <p:nvGrpSpPr>
            <p:cNvPr id="85" name="Groupe 84"/>
            <p:cNvGrpSpPr/>
            <p:nvPr/>
          </p:nvGrpSpPr>
          <p:grpSpPr>
            <a:xfrm>
              <a:off x="1854075" y="1563638"/>
              <a:ext cx="284029" cy="119185"/>
              <a:chOff x="3020818" y="1667871"/>
              <a:chExt cx="214115" cy="88068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020818" y="1667995"/>
                <a:ext cx="205882" cy="8794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tint val="66000"/>
                      <a:satMod val="160000"/>
                    </a:schemeClr>
                  </a:gs>
                  <a:gs pos="50000">
                    <a:schemeClr val="tx2">
                      <a:tint val="44500"/>
                      <a:satMod val="160000"/>
                    </a:schemeClr>
                  </a:gs>
                  <a:gs pos="100000">
                    <a:schemeClr val="tx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203848" y="1667871"/>
                <a:ext cx="31085" cy="87935"/>
              </a:xfrm>
              <a:prstGeom prst="rect">
                <a:avLst/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fr-FR" sz="1200" dirty="0">
                  <a:solidFill>
                    <a:srgbClr val="FFB4E6">
                      <a:lumMod val="65000"/>
                      <a:lumOff val="35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 bwMode="auto">
            <a:xfrm>
              <a:off x="1991989" y="1563806"/>
              <a:ext cx="142788" cy="119017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900" dirty="0" smtClean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</a:t>
              </a:r>
              <a:r>
                <a:rPr lang="fr-FR" sz="14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2008429" y="3392251"/>
            <a:ext cx="371879" cy="90941"/>
            <a:chOff x="2872342" y="1012329"/>
            <a:chExt cx="371879" cy="90941"/>
          </a:xfrm>
        </p:grpSpPr>
        <p:sp>
          <p:nvSpPr>
            <p:cNvPr id="90" name="Rectangle 89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872342" y="1012330"/>
              <a:ext cx="117941" cy="90940"/>
            </a:xfrm>
            <a:prstGeom prst="rect">
              <a:avLst/>
            </a:prstGeom>
            <a:solidFill>
              <a:srgbClr val="CE5308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000" dirty="0" smtClean="0">
                  <a:solidFill>
                    <a:srgbClr val="00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#8</a:t>
              </a: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1907704" y="3075806"/>
            <a:ext cx="632282" cy="593716"/>
            <a:chOff x="2448124" y="1702544"/>
            <a:chExt cx="632282" cy="593716"/>
          </a:xfrm>
        </p:grpSpPr>
        <p:sp>
          <p:nvSpPr>
            <p:cNvPr id="96" name="Freeform 17"/>
            <p:cNvSpPr>
              <a:spLocks noEditPoints="1"/>
            </p:cNvSpPr>
            <p:nvPr/>
          </p:nvSpPr>
          <p:spPr bwMode="auto">
            <a:xfrm>
              <a:off x="2448124" y="1702544"/>
              <a:ext cx="632282" cy="593716"/>
            </a:xfrm>
            <a:custGeom>
              <a:avLst/>
              <a:gdLst>
                <a:gd name="T0" fmla="*/ 2125 w 2151"/>
                <a:gd name="T1" fmla="*/ 1930 h 2151"/>
                <a:gd name="T2" fmla="*/ 1520 w 2151"/>
                <a:gd name="T3" fmla="*/ 1325 h 2151"/>
                <a:gd name="T4" fmla="*/ 1676 w 2151"/>
                <a:gd name="T5" fmla="*/ 838 h 2151"/>
                <a:gd name="T6" fmla="*/ 838 w 2151"/>
                <a:gd name="T7" fmla="*/ 0 h 2151"/>
                <a:gd name="T8" fmla="*/ 0 w 2151"/>
                <a:gd name="T9" fmla="*/ 838 h 2151"/>
                <a:gd name="T10" fmla="*/ 838 w 2151"/>
                <a:gd name="T11" fmla="*/ 1676 h 2151"/>
                <a:gd name="T12" fmla="*/ 1325 w 2151"/>
                <a:gd name="T13" fmla="*/ 1520 h 2151"/>
                <a:gd name="T14" fmla="*/ 1930 w 2151"/>
                <a:gd name="T15" fmla="*/ 2125 h 2151"/>
                <a:gd name="T16" fmla="*/ 2025 w 2151"/>
                <a:gd name="T17" fmla="*/ 2125 h 2151"/>
                <a:gd name="T18" fmla="*/ 2125 w 2151"/>
                <a:gd name="T19" fmla="*/ 2025 h 2151"/>
                <a:gd name="T20" fmla="*/ 2125 w 2151"/>
                <a:gd name="T21" fmla="*/ 1930 h 2151"/>
                <a:gd name="T22" fmla="*/ 838 w 2151"/>
                <a:gd name="T23" fmla="*/ 1408 h 2151"/>
                <a:gd name="T24" fmla="*/ 269 w 2151"/>
                <a:gd name="T25" fmla="*/ 838 h 2151"/>
                <a:gd name="T26" fmla="*/ 838 w 2151"/>
                <a:gd name="T27" fmla="*/ 269 h 2151"/>
                <a:gd name="T28" fmla="*/ 1408 w 2151"/>
                <a:gd name="T29" fmla="*/ 838 h 2151"/>
                <a:gd name="T30" fmla="*/ 838 w 2151"/>
                <a:gd name="T31" fmla="*/ 1408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1" h="2151">
                  <a:moveTo>
                    <a:pt x="2125" y="1930"/>
                  </a:moveTo>
                  <a:cubicBezTo>
                    <a:pt x="1520" y="1325"/>
                    <a:pt x="1520" y="1325"/>
                    <a:pt x="1520" y="1325"/>
                  </a:cubicBezTo>
                  <a:cubicBezTo>
                    <a:pt x="1618" y="1187"/>
                    <a:pt x="1676" y="1020"/>
                    <a:pt x="1676" y="838"/>
                  </a:cubicBezTo>
                  <a:cubicBezTo>
                    <a:pt x="1676" y="376"/>
                    <a:pt x="1301" y="0"/>
                    <a:pt x="838" y="0"/>
                  </a:cubicBezTo>
                  <a:cubicBezTo>
                    <a:pt x="376" y="0"/>
                    <a:pt x="0" y="376"/>
                    <a:pt x="0" y="838"/>
                  </a:cubicBezTo>
                  <a:cubicBezTo>
                    <a:pt x="0" y="1301"/>
                    <a:pt x="376" y="1676"/>
                    <a:pt x="838" y="1676"/>
                  </a:cubicBezTo>
                  <a:cubicBezTo>
                    <a:pt x="1020" y="1676"/>
                    <a:pt x="1187" y="1618"/>
                    <a:pt x="1325" y="1520"/>
                  </a:cubicBezTo>
                  <a:cubicBezTo>
                    <a:pt x="1930" y="2125"/>
                    <a:pt x="1930" y="2125"/>
                    <a:pt x="1930" y="2125"/>
                  </a:cubicBezTo>
                  <a:cubicBezTo>
                    <a:pt x="1956" y="2151"/>
                    <a:pt x="1998" y="2151"/>
                    <a:pt x="2025" y="2125"/>
                  </a:cubicBezTo>
                  <a:cubicBezTo>
                    <a:pt x="2125" y="2025"/>
                    <a:pt x="2125" y="2025"/>
                    <a:pt x="2125" y="2025"/>
                  </a:cubicBezTo>
                  <a:cubicBezTo>
                    <a:pt x="2151" y="1998"/>
                    <a:pt x="2151" y="1956"/>
                    <a:pt x="2125" y="1930"/>
                  </a:cubicBezTo>
                  <a:close/>
                  <a:moveTo>
                    <a:pt x="838" y="1408"/>
                  </a:moveTo>
                  <a:cubicBezTo>
                    <a:pt x="524" y="1408"/>
                    <a:pt x="269" y="1153"/>
                    <a:pt x="269" y="838"/>
                  </a:cubicBezTo>
                  <a:cubicBezTo>
                    <a:pt x="269" y="524"/>
                    <a:pt x="524" y="269"/>
                    <a:pt x="838" y="269"/>
                  </a:cubicBezTo>
                  <a:cubicBezTo>
                    <a:pt x="1153" y="269"/>
                    <a:pt x="1408" y="524"/>
                    <a:pt x="1408" y="838"/>
                  </a:cubicBezTo>
                  <a:cubicBezTo>
                    <a:pt x="1408" y="1153"/>
                    <a:pt x="1153" y="1408"/>
                    <a:pt x="838" y="14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2515184" y="1773084"/>
              <a:ext cx="351248" cy="32308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aseline="30000" dirty="0" smtClean="0">
                  <a:solidFill>
                    <a:srgbClr val="FFFFFF"/>
                  </a:solidFill>
                </a:rPr>
                <a:t>4</a:t>
              </a:r>
              <a:r>
                <a:rPr lang="fr-FR" sz="1600" dirty="0" smtClean="0">
                  <a:solidFill>
                    <a:srgbClr val="FFFFFF"/>
                  </a:solidFill>
                </a:rPr>
                <a:t>2</a:t>
              </a:r>
              <a:r>
                <a:rPr lang="fr-FR" sz="1200" baseline="30000" dirty="0" smtClean="0">
                  <a:solidFill>
                    <a:srgbClr val="FFFFFF"/>
                  </a:solidFill>
                </a:rPr>
                <a:t>1</a:t>
              </a:r>
              <a:endParaRPr lang="fr-FR" sz="1200" baseline="30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4999731" y="2177199"/>
            <a:ext cx="3574134" cy="570722"/>
            <a:chOff x="5004048" y="2177199"/>
            <a:chExt cx="3574134" cy="570722"/>
          </a:xfrm>
        </p:grpSpPr>
        <p:sp>
          <p:nvSpPr>
            <p:cNvPr id="76" name="Rectangle à coins arrondis 75"/>
            <p:cNvSpPr/>
            <p:nvPr/>
          </p:nvSpPr>
          <p:spPr>
            <a:xfrm>
              <a:off x="7120312" y="2493334"/>
              <a:ext cx="1063451" cy="157272"/>
            </a:xfrm>
            <a:prstGeom prst="roundRect">
              <a:avLst/>
            </a:prstGeom>
            <a:solidFill>
              <a:srgbClr val="085EBD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FFFFFF"/>
                </a:solidFill>
                <a:latin typeface="Helvetica 55 Roman"/>
              </a:endParaRPr>
            </a:p>
          </p:txBody>
        </p:sp>
        <p:sp>
          <p:nvSpPr>
            <p:cNvPr id="77" name="Rectangle à coins arrondis 76"/>
            <p:cNvSpPr/>
            <p:nvPr/>
          </p:nvSpPr>
          <p:spPr>
            <a:xfrm>
              <a:off x="5410012" y="2491762"/>
              <a:ext cx="1009063" cy="158844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83" name="Rectangle à coins arrondis 82"/>
            <p:cNvSpPr/>
            <p:nvPr/>
          </p:nvSpPr>
          <p:spPr>
            <a:xfrm>
              <a:off x="6430624" y="2493334"/>
              <a:ext cx="686794" cy="157272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92" name="Freeform 21"/>
            <p:cNvSpPr>
              <a:spLocks noChangeAspect="1" noEditPoints="1"/>
            </p:cNvSpPr>
            <p:nvPr/>
          </p:nvSpPr>
          <p:spPr bwMode="auto">
            <a:xfrm>
              <a:off x="5004048" y="2292892"/>
              <a:ext cx="317939" cy="415962"/>
            </a:xfrm>
            <a:custGeom>
              <a:avLst/>
              <a:gdLst>
                <a:gd name="T0" fmla="*/ 566 w 866"/>
                <a:gd name="T1" fmla="*/ 417 h 1133"/>
                <a:gd name="T2" fmla="*/ 566 w 866"/>
                <a:gd name="T3" fmla="*/ 433 h 1133"/>
                <a:gd name="T4" fmla="*/ 766 w 866"/>
                <a:gd name="T5" fmla="*/ 217 h 1133"/>
                <a:gd name="T6" fmla="*/ 550 w 866"/>
                <a:gd name="T7" fmla="*/ 0 h 1133"/>
                <a:gd name="T8" fmla="*/ 339 w 866"/>
                <a:gd name="T9" fmla="*/ 168 h 1133"/>
                <a:gd name="T10" fmla="*/ 566 w 866"/>
                <a:gd name="T11" fmla="*/ 417 h 1133"/>
                <a:gd name="T12" fmla="*/ 698 w 866"/>
                <a:gd name="T13" fmla="*/ 442 h 1133"/>
                <a:gd name="T14" fmla="*/ 556 w 866"/>
                <a:gd name="T15" fmla="*/ 487 h 1133"/>
                <a:gd name="T16" fmla="*/ 474 w 866"/>
                <a:gd name="T17" fmla="*/ 611 h 1133"/>
                <a:gd name="T18" fmla="*/ 666 w 866"/>
                <a:gd name="T19" fmla="*/ 867 h 1133"/>
                <a:gd name="T20" fmla="*/ 666 w 866"/>
                <a:gd name="T21" fmla="*/ 898 h 1133"/>
                <a:gd name="T22" fmla="*/ 666 w 866"/>
                <a:gd name="T23" fmla="*/ 933 h 1133"/>
                <a:gd name="T24" fmla="*/ 866 w 866"/>
                <a:gd name="T25" fmla="*/ 933 h 1133"/>
                <a:gd name="T26" fmla="*/ 866 w 866"/>
                <a:gd name="T27" fmla="*/ 667 h 1133"/>
                <a:gd name="T28" fmla="*/ 698 w 866"/>
                <a:gd name="T29" fmla="*/ 442 h 1133"/>
                <a:gd name="T30" fmla="*/ 464 w 866"/>
                <a:gd name="T31" fmla="*/ 642 h 1133"/>
                <a:gd name="T32" fmla="*/ 316 w 866"/>
                <a:gd name="T33" fmla="*/ 687 h 1133"/>
                <a:gd name="T34" fmla="*/ 168 w 866"/>
                <a:gd name="T35" fmla="*/ 642 h 1133"/>
                <a:gd name="T36" fmla="*/ 0 w 866"/>
                <a:gd name="T37" fmla="*/ 867 h 1133"/>
                <a:gd name="T38" fmla="*/ 0 w 866"/>
                <a:gd name="T39" fmla="*/ 1067 h 1133"/>
                <a:gd name="T40" fmla="*/ 66 w 866"/>
                <a:gd name="T41" fmla="*/ 1133 h 1133"/>
                <a:gd name="T42" fmla="*/ 633 w 866"/>
                <a:gd name="T43" fmla="*/ 1133 h 1133"/>
                <a:gd name="T44" fmla="*/ 633 w 866"/>
                <a:gd name="T45" fmla="*/ 867 h 1133"/>
                <a:gd name="T46" fmla="*/ 464 w 866"/>
                <a:gd name="T47" fmla="*/ 642 h 1133"/>
                <a:gd name="T48" fmla="*/ 316 w 866"/>
                <a:gd name="T49" fmla="*/ 633 h 1133"/>
                <a:gd name="T50" fmla="*/ 533 w 866"/>
                <a:gd name="T51" fmla="*/ 417 h 1133"/>
                <a:gd name="T52" fmla="*/ 316 w 866"/>
                <a:gd name="T53" fmla="*/ 200 h 1133"/>
                <a:gd name="T54" fmla="*/ 100 w 866"/>
                <a:gd name="T55" fmla="*/ 417 h 1133"/>
                <a:gd name="T56" fmla="*/ 316 w 866"/>
                <a:gd name="T57" fmla="*/ 6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6" h="1133">
                  <a:moveTo>
                    <a:pt x="566" y="417"/>
                  </a:moveTo>
                  <a:cubicBezTo>
                    <a:pt x="566" y="422"/>
                    <a:pt x="566" y="427"/>
                    <a:pt x="566" y="433"/>
                  </a:cubicBezTo>
                  <a:cubicBezTo>
                    <a:pt x="678" y="424"/>
                    <a:pt x="766" y="331"/>
                    <a:pt x="766" y="217"/>
                  </a:cubicBezTo>
                  <a:cubicBezTo>
                    <a:pt x="766" y="97"/>
                    <a:pt x="669" y="0"/>
                    <a:pt x="550" y="0"/>
                  </a:cubicBezTo>
                  <a:cubicBezTo>
                    <a:pt x="447" y="0"/>
                    <a:pt x="361" y="72"/>
                    <a:pt x="339" y="168"/>
                  </a:cubicBezTo>
                  <a:cubicBezTo>
                    <a:pt x="466" y="179"/>
                    <a:pt x="566" y="286"/>
                    <a:pt x="566" y="417"/>
                  </a:cubicBezTo>
                  <a:close/>
                  <a:moveTo>
                    <a:pt x="698" y="442"/>
                  </a:moveTo>
                  <a:cubicBezTo>
                    <a:pt x="657" y="469"/>
                    <a:pt x="609" y="485"/>
                    <a:pt x="556" y="487"/>
                  </a:cubicBezTo>
                  <a:cubicBezTo>
                    <a:pt x="542" y="536"/>
                    <a:pt x="513" y="579"/>
                    <a:pt x="474" y="611"/>
                  </a:cubicBezTo>
                  <a:cubicBezTo>
                    <a:pt x="585" y="643"/>
                    <a:pt x="666" y="745"/>
                    <a:pt x="666" y="867"/>
                  </a:cubicBezTo>
                  <a:cubicBezTo>
                    <a:pt x="666" y="898"/>
                    <a:pt x="666" y="898"/>
                    <a:pt x="666" y="898"/>
                  </a:cubicBezTo>
                  <a:cubicBezTo>
                    <a:pt x="666" y="933"/>
                    <a:pt x="666" y="933"/>
                    <a:pt x="666" y="933"/>
                  </a:cubicBezTo>
                  <a:cubicBezTo>
                    <a:pt x="866" y="933"/>
                    <a:pt x="866" y="933"/>
                    <a:pt x="866" y="933"/>
                  </a:cubicBezTo>
                  <a:cubicBezTo>
                    <a:pt x="866" y="667"/>
                    <a:pt x="866" y="667"/>
                    <a:pt x="866" y="667"/>
                  </a:cubicBezTo>
                  <a:cubicBezTo>
                    <a:pt x="866" y="560"/>
                    <a:pt x="795" y="471"/>
                    <a:pt x="698" y="442"/>
                  </a:cubicBezTo>
                  <a:close/>
                  <a:moveTo>
                    <a:pt x="464" y="642"/>
                  </a:moveTo>
                  <a:cubicBezTo>
                    <a:pt x="422" y="670"/>
                    <a:pt x="371" y="687"/>
                    <a:pt x="316" y="687"/>
                  </a:cubicBezTo>
                  <a:cubicBezTo>
                    <a:pt x="262" y="687"/>
                    <a:pt x="211" y="670"/>
                    <a:pt x="168" y="642"/>
                  </a:cubicBezTo>
                  <a:cubicBezTo>
                    <a:pt x="71" y="671"/>
                    <a:pt x="0" y="760"/>
                    <a:pt x="0" y="8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103"/>
                    <a:pt x="30" y="1133"/>
                    <a:pt x="66" y="1133"/>
                  </a:cubicBezTo>
                  <a:cubicBezTo>
                    <a:pt x="633" y="1133"/>
                    <a:pt x="633" y="1133"/>
                    <a:pt x="633" y="1133"/>
                  </a:cubicBezTo>
                  <a:cubicBezTo>
                    <a:pt x="633" y="867"/>
                    <a:pt x="633" y="867"/>
                    <a:pt x="633" y="867"/>
                  </a:cubicBezTo>
                  <a:cubicBezTo>
                    <a:pt x="633" y="760"/>
                    <a:pt x="562" y="671"/>
                    <a:pt x="464" y="642"/>
                  </a:cubicBezTo>
                  <a:close/>
                  <a:moveTo>
                    <a:pt x="316" y="633"/>
                  </a:moveTo>
                  <a:cubicBezTo>
                    <a:pt x="436" y="633"/>
                    <a:pt x="533" y="536"/>
                    <a:pt x="533" y="417"/>
                  </a:cubicBezTo>
                  <a:cubicBezTo>
                    <a:pt x="533" y="297"/>
                    <a:pt x="436" y="200"/>
                    <a:pt x="316" y="200"/>
                  </a:cubicBezTo>
                  <a:cubicBezTo>
                    <a:pt x="197" y="200"/>
                    <a:pt x="100" y="297"/>
                    <a:pt x="100" y="417"/>
                  </a:cubicBezTo>
                  <a:cubicBezTo>
                    <a:pt x="100" y="536"/>
                    <a:pt x="197" y="633"/>
                    <a:pt x="316" y="63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93" name="Freeform 17"/>
            <p:cNvSpPr>
              <a:spLocks noEditPoints="1"/>
            </p:cNvSpPr>
            <p:nvPr/>
          </p:nvSpPr>
          <p:spPr bwMode="auto">
            <a:xfrm>
              <a:off x="7067120" y="2208476"/>
              <a:ext cx="241184" cy="243145"/>
            </a:xfrm>
            <a:custGeom>
              <a:avLst/>
              <a:gdLst>
                <a:gd name="T0" fmla="*/ 2125 w 2151"/>
                <a:gd name="T1" fmla="*/ 1930 h 2151"/>
                <a:gd name="T2" fmla="*/ 1520 w 2151"/>
                <a:gd name="T3" fmla="*/ 1325 h 2151"/>
                <a:gd name="T4" fmla="*/ 1676 w 2151"/>
                <a:gd name="T5" fmla="*/ 838 h 2151"/>
                <a:gd name="T6" fmla="*/ 838 w 2151"/>
                <a:gd name="T7" fmla="*/ 0 h 2151"/>
                <a:gd name="T8" fmla="*/ 0 w 2151"/>
                <a:gd name="T9" fmla="*/ 838 h 2151"/>
                <a:gd name="T10" fmla="*/ 838 w 2151"/>
                <a:gd name="T11" fmla="*/ 1676 h 2151"/>
                <a:gd name="T12" fmla="*/ 1325 w 2151"/>
                <a:gd name="T13" fmla="*/ 1520 h 2151"/>
                <a:gd name="T14" fmla="*/ 1930 w 2151"/>
                <a:gd name="T15" fmla="*/ 2125 h 2151"/>
                <a:gd name="T16" fmla="*/ 2025 w 2151"/>
                <a:gd name="T17" fmla="*/ 2125 h 2151"/>
                <a:gd name="T18" fmla="*/ 2125 w 2151"/>
                <a:gd name="T19" fmla="*/ 2025 h 2151"/>
                <a:gd name="T20" fmla="*/ 2125 w 2151"/>
                <a:gd name="T21" fmla="*/ 1930 h 2151"/>
                <a:gd name="T22" fmla="*/ 838 w 2151"/>
                <a:gd name="T23" fmla="*/ 1408 h 2151"/>
                <a:gd name="T24" fmla="*/ 269 w 2151"/>
                <a:gd name="T25" fmla="*/ 838 h 2151"/>
                <a:gd name="T26" fmla="*/ 838 w 2151"/>
                <a:gd name="T27" fmla="*/ 269 h 2151"/>
                <a:gd name="T28" fmla="*/ 1408 w 2151"/>
                <a:gd name="T29" fmla="*/ 838 h 2151"/>
                <a:gd name="T30" fmla="*/ 838 w 2151"/>
                <a:gd name="T31" fmla="*/ 1408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1" h="2151">
                  <a:moveTo>
                    <a:pt x="2125" y="1930"/>
                  </a:moveTo>
                  <a:cubicBezTo>
                    <a:pt x="1520" y="1325"/>
                    <a:pt x="1520" y="1325"/>
                    <a:pt x="1520" y="1325"/>
                  </a:cubicBezTo>
                  <a:cubicBezTo>
                    <a:pt x="1618" y="1187"/>
                    <a:pt x="1676" y="1020"/>
                    <a:pt x="1676" y="838"/>
                  </a:cubicBezTo>
                  <a:cubicBezTo>
                    <a:pt x="1676" y="376"/>
                    <a:pt x="1301" y="0"/>
                    <a:pt x="838" y="0"/>
                  </a:cubicBezTo>
                  <a:cubicBezTo>
                    <a:pt x="376" y="0"/>
                    <a:pt x="0" y="376"/>
                    <a:pt x="0" y="838"/>
                  </a:cubicBezTo>
                  <a:cubicBezTo>
                    <a:pt x="0" y="1301"/>
                    <a:pt x="376" y="1676"/>
                    <a:pt x="838" y="1676"/>
                  </a:cubicBezTo>
                  <a:cubicBezTo>
                    <a:pt x="1020" y="1676"/>
                    <a:pt x="1187" y="1618"/>
                    <a:pt x="1325" y="1520"/>
                  </a:cubicBezTo>
                  <a:cubicBezTo>
                    <a:pt x="1930" y="2125"/>
                    <a:pt x="1930" y="2125"/>
                    <a:pt x="1930" y="2125"/>
                  </a:cubicBezTo>
                  <a:cubicBezTo>
                    <a:pt x="1956" y="2151"/>
                    <a:pt x="1998" y="2151"/>
                    <a:pt x="2025" y="2125"/>
                  </a:cubicBezTo>
                  <a:cubicBezTo>
                    <a:pt x="2125" y="2025"/>
                    <a:pt x="2125" y="2025"/>
                    <a:pt x="2125" y="2025"/>
                  </a:cubicBezTo>
                  <a:cubicBezTo>
                    <a:pt x="2151" y="1998"/>
                    <a:pt x="2151" y="1956"/>
                    <a:pt x="2125" y="1930"/>
                  </a:cubicBezTo>
                  <a:close/>
                  <a:moveTo>
                    <a:pt x="838" y="1408"/>
                  </a:moveTo>
                  <a:cubicBezTo>
                    <a:pt x="524" y="1408"/>
                    <a:pt x="269" y="1153"/>
                    <a:pt x="269" y="838"/>
                  </a:cubicBezTo>
                  <a:cubicBezTo>
                    <a:pt x="269" y="524"/>
                    <a:pt x="524" y="269"/>
                    <a:pt x="838" y="269"/>
                  </a:cubicBezTo>
                  <a:cubicBezTo>
                    <a:pt x="1153" y="269"/>
                    <a:pt x="1408" y="524"/>
                    <a:pt x="1408" y="838"/>
                  </a:cubicBezTo>
                  <a:cubicBezTo>
                    <a:pt x="1408" y="1153"/>
                    <a:pt x="1153" y="1408"/>
                    <a:pt x="838" y="14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94" name="Freeform 122"/>
            <p:cNvSpPr>
              <a:spLocks noChangeAspect="1"/>
            </p:cNvSpPr>
            <p:nvPr/>
          </p:nvSpPr>
          <p:spPr bwMode="auto">
            <a:xfrm>
              <a:off x="6660232" y="2177199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98" name="Freeform 122"/>
            <p:cNvSpPr>
              <a:spLocks noChangeAspect="1"/>
            </p:cNvSpPr>
            <p:nvPr/>
          </p:nvSpPr>
          <p:spPr bwMode="auto">
            <a:xfrm>
              <a:off x="5724128" y="2177199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99" name="Freeform 26"/>
            <p:cNvSpPr>
              <a:spLocks noChangeAspect="1" noEditPoints="1"/>
            </p:cNvSpPr>
            <p:nvPr/>
          </p:nvSpPr>
          <p:spPr bwMode="auto">
            <a:xfrm>
              <a:off x="8244355" y="2451522"/>
              <a:ext cx="333827" cy="296399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1" name="Groupe 100"/>
          <p:cNvGrpSpPr/>
          <p:nvPr/>
        </p:nvGrpSpPr>
        <p:grpSpPr>
          <a:xfrm>
            <a:off x="4999731" y="1045401"/>
            <a:ext cx="3621304" cy="559476"/>
            <a:chOff x="5004048" y="1045401"/>
            <a:chExt cx="3621304" cy="559476"/>
          </a:xfrm>
        </p:grpSpPr>
        <p:sp>
          <p:nvSpPr>
            <p:cNvPr id="102" name="Freeform 21"/>
            <p:cNvSpPr>
              <a:spLocks noChangeAspect="1" noEditPoints="1"/>
            </p:cNvSpPr>
            <p:nvPr/>
          </p:nvSpPr>
          <p:spPr bwMode="auto">
            <a:xfrm>
              <a:off x="5004048" y="1173778"/>
              <a:ext cx="317939" cy="415962"/>
            </a:xfrm>
            <a:custGeom>
              <a:avLst/>
              <a:gdLst>
                <a:gd name="T0" fmla="*/ 566 w 866"/>
                <a:gd name="T1" fmla="*/ 417 h 1133"/>
                <a:gd name="T2" fmla="*/ 566 w 866"/>
                <a:gd name="T3" fmla="*/ 433 h 1133"/>
                <a:gd name="T4" fmla="*/ 766 w 866"/>
                <a:gd name="T5" fmla="*/ 217 h 1133"/>
                <a:gd name="T6" fmla="*/ 550 w 866"/>
                <a:gd name="T7" fmla="*/ 0 h 1133"/>
                <a:gd name="T8" fmla="*/ 339 w 866"/>
                <a:gd name="T9" fmla="*/ 168 h 1133"/>
                <a:gd name="T10" fmla="*/ 566 w 866"/>
                <a:gd name="T11" fmla="*/ 417 h 1133"/>
                <a:gd name="T12" fmla="*/ 698 w 866"/>
                <a:gd name="T13" fmla="*/ 442 h 1133"/>
                <a:gd name="T14" fmla="*/ 556 w 866"/>
                <a:gd name="T15" fmla="*/ 487 h 1133"/>
                <a:gd name="T16" fmla="*/ 474 w 866"/>
                <a:gd name="T17" fmla="*/ 611 h 1133"/>
                <a:gd name="T18" fmla="*/ 666 w 866"/>
                <a:gd name="T19" fmla="*/ 867 h 1133"/>
                <a:gd name="T20" fmla="*/ 666 w 866"/>
                <a:gd name="T21" fmla="*/ 898 h 1133"/>
                <a:gd name="T22" fmla="*/ 666 w 866"/>
                <a:gd name="T23" fmla="*/ 933 h 1133"/>
                <a:gd name="T24" fmla="*/ 866 w 866"/>
                <a:gd name="T25" fmla="*/ 933 h 1133"/>
                <a:gd name="T26" fmla="*/ 866 w 866"/>
                <a:gd name="T27" fmla="*/ 667 h 1133"/>
                <a:gd name="T28" fmla="*/ 698 w 866"/>
                <a:gd name="T29" fmla="*/ 442 h 1133"/>
                <a:gd name="T30" fmla="*/ 464 w 866"/>
                <a:gd name="T31" fmla="*/ 642 h 1133"/>
                <a:gd name="T32" fmla="*/ 316 w 866"/>
                <a:gd name="T33" fmla="*/ 687 h 1133"/>
                <a:gd name="T34" fmla="*/ 168 w 866"/>
                <a:gd name="T35" fmla="*/ 642 h 1133"/>
                <a:gd name="T36" fmla="*/ 0 w 866"/>
                <a:gd name="T37" fmla="*/ 867 h 1133"/>
                <a:gd name="T38" fmla="*/ 0 w 866"/>
                <a:gd name="T39" fmla="*/ 1067 h 1133"/>
                <a:gd name="T40" fmla="*/ 66 w 866"/>
                <a:gd name="T41" fmla="*/ 1133 h 1133"/>
                <a:gd name="T42" fmla="*/ 633 w 866"/>
                <a:gd name="T43" fmla="*/ 1133 h 1133"/>
                <a:gd name="T44" fmla="*/ 633 w 866"/>
                <a:gd name="T45" fmla="*/ 867 h 1133"/>
                <a:gd name="T46" fmla="*/ 464 w 866"/>
                <a:gd name="T47" fmla="*/ 642 h 1133"/>
                <a:gd name="T48" fmla="*/ 316 w 866"/>
                <a:gd name="T49" fmla="*/ 633 h 1133"/>
                <a:gd name="T50" fmla="*/ 533 w 866"/>
                <a:gd name="T51" fmla="*/ 417 h 1133"/>
                <a:gd name="T52" fmla="*/ 316 w 866"/>
                <a:gd name="T53" fmla="*/ 200 h 1133"/>
                <a:gd name="T54" fmla="*/ 100 w 866"/>
                <a:gd name="T55" fmla="*/ 417 h 1133"/>
                <a:gd name="T56" fmla="*/ 316 w 866"/>
                <a:gd name="T57" fmla="*/ 6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6" h="1133">
                  <a:moveTo>
                    <a:pt x="566" y="417"/>
                  </a:moveTo>
                  <a:cubicBezTo>
                    <a:pt x="566" y="422"/>
                    <a:pt x="566" y="427"/>
                    <a:pt x="566" y="433"/>
                  </a:cubicBezTo>
                  <a:cubicBezTo>
                    <a:pt x="678" y="424"/>
                    <a:pt x="766" y="331"/>
                    <a:pt x="766" y="217"/>
                  </a:cubicBezTo>
                  <a:cubicBezTo>
                    <a:pt x="766" y="97"/>
                    <a:pt x="669" y="0"/>
                    <a:pt x="550" y="0"/>
                  </a:cubicBezTo>
                  <a:cubicBezTo>
                    <a:pt x="447" y="0"/>
                    <a:pt x="361" y="72"/>
                    <a:pt x="339" y="168"/>
                  </a:cubicBezTo>
                  <a:cubicBezTo>
                    <a:pt x="466" y="179"/>
                    <a:pt x="566" y="286"/>
                    <a:pt x="566" y="417"/>
                  </a:cubicBezTo>
                  <a:close/>
                  <a:moveTo>
                    <a:pt x="698" y="442"/>
                  </a:moveTo>
                  <a:cubicBezTo>
                    <a:pt x="657" y="469"/>
                    <a:pt x="609" y="485"/>
                    <a:pt x="556" y="487"/>
                  </a:cubicBezTo>
                  <a:cubicBezTo>
                    <a:pt x="542" y="536"/>
                    <a:pt x="513" y="579"/>
                    <a:pt x="474" y="611"/>
                  </a:cubicBezTo>
                  <a:cubicBezTo>
                    <a:pt x="585" y="643"/>
                    <a:pt x="666" y="745"/>
                    <a:pt x="666" y="867"/>
                  </a:cubicBezTo>
                  <a:cubicBezTo>
                    <a:pt x="666" y="898"/>
                    <a:pt x="666" y="898"/>
                    <a:pt x="666" y="898"/>
                  </a:cubicBezTo>
                  <a:cubicBezTo>
                    <a:pt x="666" y="933"/>
                    <a:pt x="666" y="933"/>
                    <a:pt x="666" y="933"/>
                  </a:cubicBezTo>
                  <a:cubicBezTo>
                    <a:pt x="866" y="933"/>
                    <a:pt x="866" y="933"/>
                    <a:pt x="866" y="933"/>
                  </a:cubicBezTo>
                  <a:cubicBezTo>
                    <a:pt x="866" y="667"/>
                    <a:pt x="866" y="667"/>
                    <a:pt x="866" y="667"/>
                  </a:cubicBezTo>
                  <a:cubicBezTo>
                    <a:pt x="866" y="560"/>
                    <a:pt x="795" y="471"/>
                    <a:pt x="698" y="442"/>
                  </a:cubicBezTo>
                  <a:close/>
                  <a:moveTo>
                    <a:pt x="464" y="642"/>
                  </a:moveTo>
                  <a:cubicBezTo>
                    <a:pt x="422" y="670"/>
                    <a:pt x="371" y="687"/>
                    <a:pt x="316" y="687"/>
                  </a:cubicBezTo>
                  <a:cubicBezTo>
                    <a:pt x="262" y="687"/>
                    <a:pt x="211" y="670"/>
                    <a:pt x="168" y="642"/>
                  </a:cubicBezTo>
                  <a:cubicBezTo>
                    <a:pt x="71" y="671"/>
                    <a:pt x="0" y="760"/>
                    <a:pt x="0" y="8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103"/>
                    <a:pt x="30" y="1133"/>
                    <a:pt x="66" y="1133"/>
                  </a:cubicBezTo>
                  <a:cubicBezTo>
                    <a:pt x="633" y="1133"/>
                    <a:pt x="633" y="1133"/>
                    <a:pt x="633" y="1133"/>
                  </a:cubicBezTo>
                  <a:cubicBezTo>
                    <a:pt x="633" y="867"/>
                    <a:pt x="633" y="867"/>
                    <a:pt x="633" y="867"/>
                  </a:cubicBezTo>
                  <a:cubicBezTo>
                    <a:pt x="633" y="760"/>
                    <a:pt x="562" y="671"/>
                    <a:pt x="464" y="642"/>
                  </a:cubicBezTo>
                  <a:close/>
                  <a:moveTo>
                    <a:pt x="316" y="633"/>
                  </a:moveTo>
                  <a:cubicBezTo>
                    <a:pt x="436" y="633"/>
                    <a:pt x="533" y="536"/>
                    <a:pt x="533" y="417"/>
                  </a:cubicBezTo>
                  <a:cubicBezTo>
                    <a:pt x="533" y="297"/>
                    <a:pt x="436" y="200"/>
                    <a:pt x="316" y="200"/>
                  </a:cubicBezTo>
                  <a:cubicBezTo>
                    <a:pt x="197" y="200"/>
                    <a:pt x="100" y="297"/>
                    <a:pt x="100" y="417"/>
                  </a:cubicBezTo>
                  <a:cubicBezTo>
                    <a:pt x="100" y="536"/>
                    <a:pt x="197" y="633"/>
                    <a:pt x="316" y="63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3" name="Rectangle à coins arrondis 102"/>
            <p:cNvSpPr/>
            <p:nvPr/>
          </p:nvSpPr>
          <p:spPr>
            <a:xfrm>
              <a:off x="6474573" y="1368579"/>
              <a:ext cx="1711523" cy="157272"/>
            </a:xfrm>
            <a:prstGeom prst="roundRect">
              <a:avLst/>
            </a:prstGeom>
            <a:solidFill>
              <a:srgbClr val="085EBD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FFFFFF"/>
                </a:solidFill>
                <a:latin typeface="Helvetica 55 Roman"/>
              </a:endParaRPr>
            </a:p>
          </p:txBody>
        </p:sp>
        <p:sp>
          <p:nvSpPr>
            <p:cNvPr id="104" name="Rectangle à coins arrondis 103"/>
            <p:cNvSpPr/>
            <p:nvPr/>
          </p:nvSpPr>
          <p:spPr>
            <a:xfrm>
              <a:off x="5412823" y="1367007"/>
              <a:ext cx="1049456" cy="158844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105" name="Freeform 17"/>
            <p:cNvSpPr>
              <a:spLocks noEditPoints="1"/>
            </p:cNvSpPr>
            <p:nvPr/>
          </p:nvSpPr>
          <p:spPr bwMode="auto">
            <a:xfrm>
              <a:off x="6318908" y="1080974"/>
              <a:ext cx="241184" cy="243145"/>
            </a:xfrm>
            <a:custGeom>
              <a:avLst/>
              <a:gdLst>
                <a:gd name="T0" fmla="*/ 2125 w 2151"/>
                <a:gd name="T1" fmla="*/ 1930 h 2151"/>
                <a:gd name="T2" fmla="*/ 1520 w 2151"/>
                <a:gd name="T3" fmla="*/ 1325 h 2151"/>
                <a:gd name="T4" fmla="*/ 1676 w 2151"/>
                <a:gd name="T5" fmla="*/ 838 h 2151"/>
                <a:gd name="T6" fmla="*/ 838 w 2151"/>
                <a:gd name="T7" fmla="*/ 0 h 2151"/>
                <a:gd name="T8" fmla="*/ 0 w 2151"/>
                <a:gd name="T9" fmla="*/ 838 h 2151"/>
                <a:gd name="T10" fmla="*/ 838 w 2151"/>
                <a:gd name="T11" fmla="*/ 1676 h 2151"/>
                <a:gd name="T12" fmla="*/ 1325 w 2151"/>
                <a:gd name="T13" fmla="*/ 1520 h 2151"/>
                <a:gd name="T14" fmla="*/ 1930 w 2151"/>
                <a:gd name="T15" fmla="*/ 2125 h 2151"/>
                <a:gd name="T16" fmla="*/ 2025 w 2151"/>
                <a:gd name="T17" fmla="*/ 2125 h 2151"/>
                <a:gd name="T18" fmla="*/ 2125 w 2151"/>
                <a:gd name="T19" fmla="*/ 2025 h 2151"/>
                <a:gd name="T20" fmla="*/ 2125 w 2151"/>
                <a:gd name="T21" fmla="*/ 1930 h 2151"/>
                <a:gd name="T22" fmla="*/ 838 w 2151"/>
                <a:gd name="T23" fmla="*/ 1408 h 2151"/>
                <a:gd name="T24" fmla="*/ 269 w 2151"/>
                <a:gd name="T25" fmla="*/ 838 h 2151"/>
                <a:gd name="T26" fmla="*/ 838 w 2151"/>
                <a:gd name="T27" fmla="*/ 269 h 2151"/>
                <a:gd name="T28" fmla="*/ 1408 w 2151"/>
                <a:gd name="T29" fmla="*/ 838 h 2151"/>
                <a:gd name="T30" fmla="*/ 838 w 2151"/>
                <a:gd name="T31" fmla="*/ 1408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1" h="2151">
                  <a:moveTo>
                    <a:pt x="2125" y="1930"/>
                  </a:moveTo>
                  <a:cubicBezTo>
                    <a:pt x="1520" y="1325"/>
                    <a:pt x="1520" y="1325"/>
                    <a:pt x="1520" y="1325"/>
                  </a:cubicBezTo>
                  <a:cubicBezTo>
                    <a:pt x="1618" y="1187"/>
                    <a:pt x="1676" y="1020"/>
                    <a:pt x="1676" y="838"/>
                  </a:cubicBezTo>
                  <a:cubicBezTo>
                    <a:pt x="1676" y="376"/>
                    <a:pt x="1301" y="0"/>
                    <a:pt x="838" y="0"/>
                  </a:cubicBezTo>
                  <a:cubicBezTo>
                    <a:pt x="376" y="0"/>
                    <a:pt x="0" y="376"/>
                    <a:pt x="0" y="838"/>
                  </a:cubicBezTo>
                  <a:cubicBezTo>
                    <a:pt x="0" y="1301"/>
                    <a:pt x="376" y="1676"/>
                    <a:pt x="838" y="1676"/>
                  </a:cubicBezTo>
                  <a:cubicBezTo>
                    <a:pt x="1020" y="1676"/>
                    <a:pt x="1187" y="1618"/>
                    <a:pt x="1325" y="1520"/>
                  </a:cubicBezTo>
                  <a:cubicBezTo>
                    <a:pt x="1930" y="2125"/>
                    <a:pt x="1930" y="2125"/>
                    <a:pt x="1930" y="2125"/>
                  </a:cubicBezTo>
                  <a:cubicBezTo>
                    <a:pt x="1956" y="2151"/>
                    <a:pt x="1998" y="2151"/>
                    <a:pt x="2025" y="2125"/>
                  </a:cubicBezTo>
                  <a:cubicBezTo>
                    <a:pt x="2125" y="2025"/>
                    <a:pt x="2125" y="2025"/>
                    <a:pt x="2125" y="2025"/>
                  </a:cubicBezTo>
                  <a:cubicBezTo>
                    <a:pt x="2151" y="1998"/>
                    <a:pt x="2151" y="1956"/>
                    <a:pt x="2125" y="1930"/>
                  </a:cubicBezTo>
                  <a:close/>
                  <a:moveTo>
                    <a:pt x="838" y="1408"/>
                  </a:moveTo>
                  <a:cubicBezTo>
                    <a:pt x="524" y="1408"/>
                    <a:pt x="269" y="1153"/>
                    <a:pt x="269" y="838"/>
                  </a:cubicBezTo>
                  <a:cubicBezTo>
                    <a:pt x="269" y="524"/>
                    <a:pt x="524" y="269"/>
                    <a:pt x="838" y="269"/>
                  </a:cubicBezTo>
                  <a:cubicBezTo>
                    <a:pt x="1153" y="269"/>
                    <a:pt x="1408" y="524"/>
                    <a:pt x="1408" y="838"/>
                  </a:cubicBezTo>
                  <a:cubicBezTo>
                    <a:pt x="1408" y="1153"/>
                    <a:pt x="1153" y="1408"/>
                    <a:pt x="838" y="14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6" name="Freeform 122"/>
            <p:cNvSpPr>
              <a:spLocks noChangeAspect="1"/>
            </p:cNvSpPr>
            <p:nvPr/>
          </p:nvSpPr>
          <p:spPr bwMode="auto">
            <a:xfrm>
              <a:off x="5683847" y="1045401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7" name="Freeform 26"/>
            <p:cNvSpPr>
              <a:spLocks noChangeAspect="1" noEditPoints="1"/>
            </p:cNvSpPr>
            <p:nvPr/>
          </p:nvSpPr>
          <p:spPr bwMode="auto">
            <a:xfrm>
              <a:off x="8291525" y="1308478"/>
              <a:ext cx="333827" cy="296399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8" name="Groupe 107"/>
          <p:cNvGrpSpPr/>
          <p:nvPr/>
        </p:nvGrpSpPr>
        <p:grpSpPr>
          <a:xfrm>
            <a:off x="4999731" y="3320243"/>
            <a:ext cx="3574487" cy="619659"/>
            <a:chOff x="5050865" y="2080021"/>
            <a:chExt cx="3574487" cy="619659"/>
          </a:xfrm>
        </p:grpSpPr>
        <p:sp>
          <p:nvSpPr>
            <p:cNvPr id="110" name="Rectangle à coins arrondis 109"/>
            <p:cNvSpPr/>
            <p:nvPr/>
          </p:nvSpPr>
          <p:spPr>
            <a:xfrm>
              <a:off x="7200981" y="2400638"/>
              <a:ext cx="360279" cy="167422"/>
            </a:xfrm>
            <a:prstGeom prst="roundRect">
              <a:avLst/>
            </a:prstGeom>
            <a:solidFill>
              <a:srgbClr val="085EBD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FFFFFF"/>
                </a:solidFill>
                <a:latin typeface="Helvetica 55 Roman"/>
              </a:endParaRPr>
            </a:p>
          </p:txBody>
        </p:sp>
        <p:sp>
          <p:nvSpPr>
            <p:cNvPr id="111" name="Rectangle à coins arrondis 110"/>
            <p:cNvSpPr/>
            <p:nvPr/>
          </p:nvSpPr>
          <p:spPr>
            <a:xfrm>
              <a:off x="5449385" y="2398965"/>
              <a:ext cx="933420" cy="169095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112" name="Rectangle à coins arrondis 111"/>
            <p:cNvSpPr/>
            <p:nvPr/>
          </p:nvSpPr>
          <p:spPr>
            <a:xfrm>
              <a:off x="6401150" y="2400638"/>
              <a:ext cx="791849" cy="167422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113" name="Rectangle à coins arrondis 112"/>
            <p:cNvSpPr/>
            <p:nvPr/>
          </p:nvSpPr>
          <p:spPr>
            <a:xfrm>
              <a:off x="7571145" y="2400638"/>
              <a:ext cx="666000" cy="167422"/>
            </a:xfrm>
            <a:prstGeom prst="roundRect">
              <a:avLst/>
            </a:prstGeom>
            <a:solidFill>
              <a:srgbClr val="B5E8F7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kern="0" dirty="0">
                <a:solidFill>
                  <a:srgbClr val="000000"/>
                </a:solidFill>
                <a:latin typeface="Helvetica 55 Roman"/>
              </a:endParaRPr>
            </a:p>
          </p:txBody>
        </p:sp>
        <p:sp>
          <p:nvSpPr>
            <p:cNvPr id="114" name="Freeform 21"/>
            <p:cNvSpPr>
              <a:spLocks noChangeAspect="1" noEditPoints="1"/>
            </p:cNvSpPr>
            <p:nvPr/>
          </p:nvSpPr>
          <p:spPr bwMode="auto">
            <a:xfrm>
              <a:off x="5050865" y="2283718"/>
              <a:ext cx="317939" cy="415962"/>
            </a:xfrm>
            <a:custGeom>
              <a:avLst/>
              <a:gdLst>
                <a:gd name="T0" fmla="*/ 566 w 866"/>
                <a:gd name="T1" fmla="*/ 417 h 1133"/>
                <a:gd name="T2" fmla="*/ 566 w 866"/>
                <a:gd name="T3" fmla="*/ 433 h 1133"/>
                <a:gd name="T4" fmla="*/ 766 w 866"/>
                <a:gd name="T5" fmla="*/ 217 h 1133"/>
                <a:gd name="T6" fmla="*/ 550 w 866"/>
                <a:gd name="T7" fmla="*/ 0 h 1133"/>
                <a:gd name="T8" fmla="*/ 339 w 866"/>
                <a:gd name="T9" fmla="*/ 168 h 1133"/>
                <a:gd name="T10" fmla="*/ 566 w 866"/>
                <a:gd name="T11" fmla="*/ 417 h 1133"/>
                <a:gd name="T12" fmla="*/ 698 w 866"/>
                <a:gd name="T13" fmla="*/ 442 h 1133"/>
                <a:gd name="T14" fmla="*/ 556 w 866"/>
                <a:gd name="T15" fmla="*/ 487 h 1133"/>
                <a:gd name="T16" fmla="*/ 474 w 866"/>
                <a:gd name="T17" fmla="*/ 611 h 1133"/>
                <a:gd name="T18" fmla="*/ 666 w 866"/>
                <a:gd name="T19" fmla="*/ 867 h 1133"/>
                <a:gd name="T20" fmla="*/ 666 w 866"/>
                <a:gd name="T21" fmla="*/ 898 h 1133"/>
                <a:gd name="T22" fmla="*/ 666 w 866"/>
                <a:gd name="T23" fmla="*/ 933 h 1133"/>
                <a:gd name="T24" fmla="*/ 866 w 866"/>
                <a:gd name="T25" fmla="*/ 933 h 1133"/>
                <a:gd name="T26" fmla="*/ 866 w 866"/>
                <a:gd name="T27" fmla="*/ 667 h 1133"/>
                <a:gd name="T28" fmla="*/ 698 w 866"/>
                <a:gd name="T29" fmla="*/ 442 h 1133"/>
                <a:gd name="T30" fmla="*/ 464 w 866"/>
                <a:gd name="T31" fmla="*/ 642 h 1133"/>
                <a:gd name="T32" fmla="*/ 316 w 866"/>
                <a:gd name="T33" fmla="*/ 687 h 1133"/>
                <a:gd name="T34" fmla="*/ 168 w 866"/>
                <a:gd name="T35" fmla="*/ 642 h 1133"/>
                <a:gd name="T36" fmla="*/ 0 w 866"/>
                <a:gd name="T37" fmla="*/ 867 h 1133"/>
                <a:gd name="T38" fmla="*/ 0 w 866"/>
                <a:gd name="T39" fmla="*/ 1067 h 1133"/>
                <a:gd name="T40" fmla="*/ 66 w 866"/>
                <a:gd name="T41" fmla="*/ 1133 h 1133"/>
                <a:gd name="T42" fmla="*/ 633 w 866"/>
                <a:gd name="T43" fmla="*/ 1133 h 1133"/>
                <a:gd name="T44" fmla="*/ 633 w 866"/>
                <a:gd name="T45" fmla="*/ 867 h 1133"/>
                <a:gd name="T46" fmla="*/ 464 w 866"/>
                <a:gd name="T47" fmla="*/ 642 h 1133"/>
                <a:gd name="T48" fmla="*/ 316 w 866"/>
                <a:gd name="T49" fmla="*/ 633 h 1133"/>
                <a:gd name="T50" fmla="*/ 533 w 866"/>
                <a:gd name="T51" fmla="*/ 417 h 1133"/>
                <a:gd name="T52" fmla="*/ 316 w 866"/>
                <a:gd name="T53" fmla="*/ 200 h 1133"/>
                <a:gd name="T54" fmla="*/ 100 w 866"/>
                <a:gd name="T55" fmla="*/ 417 h 1133"/>
                <a:gd name="T56" fmla="*/ 316 w 866"/>
                <a:gd name="T57" fmla="*/ 6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6" h="1133">
                  <a:moveTo>
                    <a:pt x="566" y="417"/>
                  </a:moveTo>
                  <a:cubicBezTo>
                    <a:pt x="566" y="422"/>
                    <a:pt x="566" y="427"/>
                    <a:pt x="566" y="433"/>
                  </a:cubicBezTo>
                  <a:cubicBezTo>
                    <a:pt x="678" y="424"/>
                    <a:pt x="766" y="331"/>
                    <a:pt x="766" y="217"/>
                  </a:cubicBezTo>
                  <a:cubicBezTo>
                    <a:pt x="766" y="97"/>
                    <a:pt x="669" y="0"/>
                    <a:pt x="550" y="0"/>
                  </a:cubicBezTo>
                  <a:cubicBezTo>
                    <a:pt x="447" y="0"/>
                    <a:pt x="361" y="72"/>
                    <a:pt x="339" y="168"/>
                  </a:cubicBezTo>
                  <a:cubicBezTo>
                    <a:pt x="466" y="179"/>
                    <a:pt x="566" y="286"/>
                    <a:pt x="566" y="417"/>
                  </a:cubicBezTo>
                  <a:close/>
                  <a:moveTo>
                    <a:pt x="698" y="442"/>
                  </a:moveTo>
                  <a:cubicBezTo>
                    <a:pt x="657" y="469"/>
                    <a:pt x="609" y="485"/>
                    <a:pt x="556" y="487"/>
                  </a:cubicBezTo>
                  <a:cubicBezTo>
                    <a:pt x="542" y="536"/>
                    <a:pt x="513" y="579"/>
                    <a:pt x="474" y="611"/>
                  </a:cubicBezTo>
                  <a:cubicBezTo>
                    <a:pt x="585" y="643"/>
                    <a:pt x="666" y="745"/>
                    <a:pt x="666" y="867"/>
                  </a:cubicBezTo>
                  <a:cubicBezTo>
                    <a:pt x="666" y="898"/>
                    <a:pt x="666" y="898"/>
                    <a:pt x="666" y="898"/>
                  </a:cubicBezTo>
                  <a:cubicBezTo>
                    <a:pt x="666" y="933"/>
                    <a:pt x="666" y="933"/>
                    <a:pt x="666" y="933"/>
                  </a:cubicBezTo>
                  <a:cubicBezTo>
                    <a:pt x="866" y="933"/>
                    <a:pt x="866" y="933"/>
                    <a:pt x="866" y="933"/>
                  </a:cubicBezTo>
                  <a:cubicBezTo>
                    <a:pt x="866" y="667"/>
                    <a:pt x="866" y="667"/>
                    <a:pt x="866" y="667"/>
                  </a:cubicBezTo>
                  <a:cubicBezTo>
                    <a:pt x="866" y="560"/>
                    <a:pt x="795" y="471"/>
                    <a:pt x="698" y="442"/>
                  </a:cubicBezTo>
                  <a:close/>
                  <a:moveTo>
                    <a:pt x="464" y="642"/>
                  </a:moveTo>
                  <a:cubicBezTo>
                    <a:pt x="422" y="670"/>
                    <a:pt x="371" y="687"/>
                    <a:pt x="316" y="687"/>
                  </a:cubicBezTo>
                  <a:cubicBezTo>
                    <a:pt x="262" y="687"/>
                    <a:pt x="211" y="670"/>
                    <a:pt x="168" y="642"/>
                  </a:cubicBezTo>
                  <a:cubicBezTo>
                    <a:pt x="71" y="671"/>
                    <a:pt x="0" y="760"/>
                    <a:pt x="0" y="8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103"/>
                    <a:pt x="30" y="1133"/>
                    <a:pt x="66" y="1133"/>
                  </a:cubicBezTo>
                  <a:cubicBezTo>
                    <a:pt x="633" y="1133"/>
                    <a:pt x="633" y="1133"/>
                    <a:pt x="633" y="1133"/>
                  </a:cubicBezTo>
                  <a:cubicBezTo>
                    <a:pt x="633" y="867"/>
                    <a:pt x="633" y="867"/>
                    <a:pt x="633" y="867"/>
                  </a:cubicBezTo>
                  <a:cubicBezTo>
                    <a:pt x="633" y="760"/>
                    <a:pt x="562" y="671"/>
                    <a:pt x="464" y="642"/>
                  </a:cubicBezTo>
                  <a:close/>
                  <a:moveTo>
                    <a:pt x="316" y="633"/>
                  </a:moveTo>
                  <a:cubicBezTo>
                    <a:pt x="436" y="633"/>
                    <a:pt x="533" y="536"/>
                    <a:pt x="533" y="417"/>
                  </a:cubicBezTo>
                  <a:cubicBezTo>
                    <a:pt x="533" y="297"/>
                    <a:pt x="436" y="200"/>
                    <a:pt x="316" y="200"/>
                  </a:cubicBezTo>
                  <a:cubicBezTo>
                    <a:pt x="197" y="200"/>
                    <a:pt x="100" y="297"/>
                    <a:pt x="100" y="417"/>
                  </a:cubicBezTo>
                  <a:cubicBezTo>
                    <a:pt x="100" y="536"/>
                    <a:pt x="197" y="633"/>
                    <a:pt x="316" y="63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7455871" y="2120271"/>
              <a:ext cx="241184" cy="243145"/>
            </a:xfrm>
            <a:custGeom>
              <a:avLst/>
              <a:gdLst>
                <a:gd name="T0" fmla="*/ 2125 w 2151"/>
                <a:gd name="T1" fmla="*/ 1930 h 2151"/>
                <a:gd name="T2" fmla="*/ 1520 w 2151"/>
                <a:gd name="T3" fmla="*/ 1325 h 2151"/>
                <a:gd name="T4" fmla="*/ 1676 w 2151"/>
                <a:gd name="T5" fmla="*/ 838 h 2151"/>
                <a:gd name="T6" fmla="*/ 838 w 2151"/>
                <a:gd name="T7" fmla="*/ 0 h 2151"/>
                <a:gd name="T8" fmla="*/ 0 w 2151"/>
                <a:gd name="T9" fmla="*/ 838 h 2151"/>
                <a:gd name="T10" fmla="*/ 838 w 2151"/>
                <a:gd name="T11" fmla="*/ 1676 h 2151"/>
                <a:gd name="T12" fmla="*/ 1325 w 2151"/>
                <a:gd name="T13" fmla="*/ 1520 h 2151"/>
                <a:gd name="T14" fmla="*/ 1930 w 2151"/>
                <a:gd name="T15" fmla="*/ 2125 h 2151"/>
                <a:gd name="T16" fmla="*/ 2025 w 2151"/>
                <a:gd name="T17" fmla="*/ 2125 h 2151"/>
                <a:gd name="T18" fmla="*/ 2125 w 2151"/>
                <a:gd name="T19" fmla="*/ 2025 h 2151"/>
                <a:gd name="T20" fmla="*/ 2125 w 2151"/>
                <a:gd name="T21" fmla="*/ 1930 h 2151"/>
                <a:gd name="T22" fmla="*/ 838 w 2151"/>
                <a:gd name="T23" fmla="*/ 1408 h 2151"/>
                <a:gd name="T24" fmla="*/ 269 w 2151"/>
                <a:gd name="T25" fmla="*/ 838 h 2151"/>
                <a:gd name="T26" fmla="*/ 838 w 2151"/>
                <a:gd name="T27" fmla="*/ 269 h 2151"/>
                <a:gd name="T28" fmla="*/ 1408 w 2151"/>
                <a:gd name="T29" fmla="*/ 838 h 2151"/>
                <a:gd name="T30" fmla="*/ 838 w 2151"/>
                <a:gd name="T31" fmla="*/ 1408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1" h="2151">
                  <a:moveTo>
                    <a:pt x="2125" y="1930"/>
                  </a:moveTo>
                  <a:cubicBezTo>
                    <a:pt x="1520" y="1325"/>
                    <a:pt x="1520" y="1325"/>
                    <a:pt x="1520" y="1325"/>
                  </a:cubicBezTo>
                  <a:cubicBezTo>
                    <a:pt x="1618" y="1187"/>
                    <a:pt x="1676" y="1020"/>
                    <a:pt x="1676" y="838"/>
                  </a:cubicBezTo>
                  <a:cubicBezTo>
                    <a:pt x="1676" y="376"/>
                    <a:pt x="1301" y="0"/>
                    <a:pt x="838" y="0"/>
                  </a:cubicBezTo>
                  <a:cubicBezTo>
                    <a:pt x="376" y="0"/>
                    <a:pt x="0" y="376"/>
                    <a:pt x="0" y="838"/>
                  </a:cubicBezTo>
                  <a:cubicBezTo>
                    <a:pt x="0" y="1301"/>
                    <a:pt x="376" y="1676"/>
                    <a:pt x="838" y="1676"/>
                  </a:cubicBezTo>
                  <a:cubicBezTo>
                    <a:pt x="1020" y="1676"/>
                    <a:pt x="1187" y="1618"/>
                    <a:pt x="1325" y="1520"/>
                  </a:cubicBezTo>
                  <a:cubicBezTo>
                    <a:pt x="1930" y="2125"/>
                    <a:pt x="1930" y="2125"/>
                    <a:pt x="1930" y="2125"/>
                  </a:cubicBezTo>
                  <a:cubicBezTo>
                    <a:pt x="1956" y="2151"/>
                    <a:pt x="1998" y="2151"/>
                    <a:pt x="2025" y="2125"/>
                  </a:cubicBezTo>
                  <a:cubicBezTo>
                    <a:pt x="2125" y="2025"/>
                    <a:pt x="2125" y="2025"/>
                    <a:pt x="2125" y="2025"/>
                  </a:cubicBezTo>
                  <a:cubicBezTo>
                    <a:pt x="2151" y="1998"/>
                    <a:pt x="2151" y="1956"/>
                    <a:pt x="2125" y="1930"/>
                  </a:cubicBezTo>
                  <a:close/>
                  <a:moveTo>
                    <a:pt x="838" y="1408"/>
                  </a:moveTo>
                  <a:cubicBezTo>
                    <a:pt x="524" y="1408"/>
                    <a:pt x="269" y="1153"/>
                    <a:pt x="269" y="838"/>
                  </a:cubicBezTo>
                  <a:cubicBezTo>
                    <a:pt x="269" y="524"/>
                    <a:pt x="524" y="269"/>
                    <a:pt x="838" y="269"/>
                  </a:cubicBezTo>
                  <a:cubicBezTo>
                    <a:pt x="1153" y="269"/>
                    <a:pt x="1408" y="524"/>
                    <a:pt x="1408" y="838"/>
                  </a:cubicBezTo>
                  <a:cubicBezTo>
                    <a:pt x="1408" y="1153"/>
                    <a:pt x="1153" y="1408"/>
                    <a:pt x="838" y="14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6" name="Freeform 122"/>
            <p:cNvSpPr>
              <a:spLocks noChangeAspect="1"/>
            </p:cNvSpPr>
            <p:nvPr/>
          </p:nvSpPr>
          <p:spPr bwMode="auto">
            <a:xfrm>
              <a:off x="7831103" y="2088994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7" name="Freeform 122"/>
            <p:cNvSpPr>
              <a:spLocks noChangeAspect="1"/>
            </p:cNvSpPr>
            <p:nvPr/>
          </p:nvSpPr>
          <p:spPr bwMode="auto">
            <a:xfrm>
              <a:off x="5760977" y="2088994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8" name="Freeform 122"/>
            <p:cNvSpPr>
              <a:spLocks noChangeAspect="1"/>
            </p:cNvSpPr>
            <p:nvPr/>
          </p:nvSpPr>
          <p:spPr bwMode="auto">
            <a:xfrm>
              <a:off x="6707049" y="2080021"/>
              <a:ext cx="316106" cy="274422"/>
            </a:xfrm>
            <a:custGeom>
              <a:avLst/>
              <a:gdLst>
                <a:gd name="T0" fmla="*/ 1000 w 1000"/>
                <a:gd name="T1" fmla="*/ 87 h 867"/>
                <a:gd name="T2" fmla="*/ 914 w 1000"/>
                <a:gd name="T3" fmla="*/ 0 h 867"/>
                <a:gd name="T4" fmla="*/ 855 w 1000"/>
                <a:gd name="T5" fmla="*/ 24 h 867"/>
                <a:gd name="T6" fmla="*/ 855 w 1000"/>
                <a:gd name="T7" fmla="*/ 24 h 867"/>
                <a:gd name="T8" fmla="*/ 345 w 1000"/>
                <a:gd name="T9" fmla="*/ 520 h 867"/>
                <a:gd name="T10" fmla="*/ 177 w 1000"/>
                <a:gd name="T11" fmla="*/ 333 h 867"/>
                <a:gd name="T12" fmla="*/ 177 w 1000"/>
                <a:gd name="T13" fmla="*/ 333 h 867"/>
                <a:gd name="T14" fmla="*/ 121 w 1000"/>
                <a:gd name="T15" fmla="*/ 312 h 867"/>
                <a:gd name="T16" fmla="*/ 60 w 1000"/>
                <a:gd name="T17" fmla="*/ 338 h 867"/>
                <a:gd name="T18" fmla="*/ 25 w 1000"/>
                <a:gd name="T19" fmla="*/ 372 h 867"/>
                <a:gd name="T20" fmla="*/ 0 w 1000"/>
                <a:gd name="T21" fmla="*/ 434 h 867"/>
                <a:gd name="T22" fmla="*/ 19 w 1000"/>
                <a:gd name="T23" fmla="*/ 488 h 867"/>
                <a:gd name="T24" fmla="*/ 19 w 1000"/>
                <a:gd name="T25" fmla="*/ 488 h 867"/>
                <a:gd name="T26" fmla="*/ 295 w 1000"/>
                <a:gd name="T27" fmla="*/ 834 h 867"/>
                <a:gd name="T28" fmla="*/ 295 w 1000"/>
                <a:gd name="T29" fmla="*/ 834 h 867"/>
                <a:gd name="T30" fmla="*/ 362 w 1000"/>
                <a:gd name="T31" fmla="*/ 867 h 867"/>
                <a:gd name="T32" fmla="*/ 429 w 1000"/>
                <a:gd name="T33" fmla="*/ 834 h 867"/>
                <a:gd name="T34" fmla="*/ 429 w 1000"/>
                <a:gd name="T35" fmla="*/ 834 h 867"/>
                <a:gd name="T36" fmla="*/ 981 w 1000"/>
                <a:gd name="T37" fmla="*/ 141 h 867"/>
                <a:gd name="T38" fmla="*/ 981 w 1000"/>
                <a:gd name="T39" fmla="*/ 141 h 867"/>
                <a:gd name="T40" fmla="*/ 1000 w 1000"/>
                <a:gd name="T41" fmla="*/ 8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0" h="867">
                  <a:moveTo>
                    <a:pt x="1000" y="87"/>
                  </a:moveTo>
                  <a:cubicBezTo>
                    <a:pt x="1000" y="39"/>
                    <a:pt x="961" y="0"/>
                    <a:pt x="914" y="0"/>
                  </a:cubicBezTo>
                  <a:cubicBezTo>
                    <a:pt x="891" y="0"/>
                    <a:pt x="870" y="9"/>
                    <a:pt x="855" y="24"/>
                  </a:cubicBezTo>
                  <a:cubicBezTo>
                    <a:pt x="855" y="24"/>
                    <a:pt x="855" y="24"/>
                    <a:pt x="855" y="24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62" y="320"/>
                    <a:pt x="142" y="312"/>
                    <a:pt x="121" y="312"/>
                  </a:cubicBezTo>
                  <a:cubicBezTo>
                    <a:pt x="97" y="312"/>
                    <a:pt x="75" y="322"/>
                    <a:pt x="60" y="338"/>
                  </a:cubicBezTo>
                  <a:cubicBezTo>
                    <a:pt x="25" y="372"/>
                    <a:pt x="25" y="372"/>
                    <a:pt x="25" y="372"/>
                  </a:cubicBezTo>
                  <a:cubicBezTo>
                    <a:pt x="10" y="388"/>
                    <a:pt x="0" y="410"/>
                    <a:pt x="0" y="434"/>
                  </a:cubicBezTo>
                  <a:cubicBezTo>
                    <a:pt x="0" y="454"/>
                    <a:pt x="7" y="473"/>
                    <a:pt x="19" y="488"/>
                  </a:cubicBezTo>
                  <a:cubicBezTo>
                    <a:pt x="19" y="488"/>
                    <a:pt x="19" y="488"/>
                    <a:pt x="19" y="48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311" y="854"/>
                    <a:pt x="335" y="867"/>
                    <a:pt x="362" y="867"/>
                  </a:cubicBezTo>
                  <a:cubicBezTo>
                    <a:pt x="389" y="867"/>
                    <a:pt x="414" y="854"/>
                    <a:pt x="429" y="834"/>
                  </a:cubicBezTo>
                  <a:cubicBezTo>
                    <a:pt x="429" y="834"/>
                    <a:pt x="429" y="834"/>
                    <a:pt x="429" y="834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81" y="141"/>
                    <a:pt x="981" y="141"/>
                    <a:pt x="981" y="141"/>
                  </a:cubicBezTo>
                  <a:cubicBezTo>
                    <a:pt x="993" y="126"/>
                    <a:pt x="1000" y="107"/>
                    <a:pt x="1000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9" name="Freeform 26"/>
            <p:cNvSpPr>
              <a:spLocks noChangeAspect="1" noEditPoints="1"/>
            </p:cNvSpPr>
            <p:nvPr/>
          </p:nvSpPr>
          <p:spPr bwMode="auto">
            <a:xfrm>
              <a:off x="8291525" y="2347359"/>
              <a:ext cx="333827" cy="296399"/>
            </a:xfrm>
            <a:custGeom>
              <a:avLst/>
              <a:gdLst>
                <a:gd name="T0" fmla="*/ 0 w 1134"/>
                <a:gd name="T1" fmla="*/ 567 h 1133"/>
                <a:gd name="T2" fmla="*/ 1134 w 1134"/>
                <a:gd name="T3" fmla="*/ 567 h 1133"/>
                <a:gd name="T4" fmla="*/ 213 w 1134"/>
                <a:gd name="T5" fmla="*/ 213 h 1133"/>
                <a:gd name="T6" fmla="*/ 401 w 1134"/>
                <a:gd name="T7" fmla="*/ 95 h 1133"/>
                <a:gd name="T8" fmla="*/ 167 w 1134"/>
                <a:gd name="T9" fmla="*/ 267 h 1133"/>
                <a:gd name="T10" fmla="*/ 106 w 1134"/>
                <a:gd name="T11" fmla="*/ 372 h 1133"/>
                <a:gd name="T12" fmla="*/ 294 w 1134"/>
                <a:gd name="T13" fmla="*/ 333 h 1133"/>
                <a:gd name="T14" fmla="*/ 68 w 1134"/>
                <a:gd name="T15" fmla="*/ 533 h 1133"/>
                <a:gd name="T16" fmla="*/ 125 w 1134"/>
                <a:gd name="T17" fmla="*/ 800 h 1133"/>
                <a:gd name="T18" fmla="*/ 68 w 1134"/>
                <a:gd name="T19" fmla="*/ 600 h 1133"/>
                <a:gd name="T20" fmla="*/ 294 w 1134"/>
                <a:gd name="T21" fmla="*/ 800 h 1133"/>
                <a:gd name="T22" fmla="*/ 372 w 1134"/>
                <a:gd name="T23" fmla="*/ 1027 h 1133"/>
                <a:gd name="T24" fmla="*/ 167 w 1134"/>
                <a:gd name="T25" fmla="*/ 867 h 1133"/>
                <a:gd name="T26" fmla="*/ 401 w 1134"/>
                <a:gd name="T27" fmla="*/ 1038 h 1133"/>
                <a:gd name="T28" fmla="*/ 534 w 1134"/>
                <a:gd name="T29" fmla="*/ 1061 h 1133"/>
                <a:gd name="T30" fmla="*/ 414 w 1134"/>
                <a:gd name="T31" fmla="*/ 936 h 1133"/>
                <a:gd name="T32" fmla="*/ 534 w 1134"/>
                <a:gd name="T33" fmla="*/ 867 h 1133"/>
                <a:gd name="T34" fmla="*/ 534 w 1134"/>
                <a:gd name="T35" fmla="*/ 800 h 1133"/>
                <a:gd name="T36" fmla="*/ 356 w 1134"/>
                <a:gd name="T37" fmla="*/ 773 h 1133"/>
                <a:gd name="T38" fmla="*/ 534 w 1134"/>
                <a:gd name="T39" fmla="*/ 600 h 1133"/>
                <a:gd name="T40" fmla="*/ 534 w 1134"/>
                <a:gd name="T41" fmla="*/ 533 h 1133"/>
                <a:gd name="T42" fmla="*/ 356 w 1134"/>
                <a:gd name="T43" fmla="*/ 361 h 1133"/>
                <a:gd name="T44" fmla="*/ 534 w 1134"/>
                <a:gd name="T45" fmla="*/ 333 h 1133"/>
                <a:gd name="T46" fmla="*/ 534 w 1134"/>
                <a:gd name="T47" fmla="*/ 267 h 1133"/>
                <a:gd name="T48" fmla="*/ 414 w 1134"/>
                <a:gd name="T49" fmla="*/ 197 h 1133"/>
                <a:gd name="T50" fmla="*/ 534 w 1134"/>
                <a:gd name="T51" fmla="*/ 73 h 1133"/>
                <a:gd name="T52" fmla="*/ 1009 w 1134"/>
                <a:gd name="T53" fmla="*/ 333 h 1133"/>
                <a:gd name="T54" fmla="*/ 1066 w 1134"/>
                <a:gd name="T55" fmla="*/ 533 h 1133"/>
                <a:gd name="T56" fmla="*/ 840 w 1134"/>
                <a:gd name="T57" fmla="*/ 333 h 1133"/>
                <a:gd name="T58" fmla="*/ 762 w 1134"/>
                <a:gd name="T59" fmla="*/ 106 h 1133"/>
                <a:gd name="T60" fmla="*/ 967 w 1134"/>
                <a:gd name="T61" fmla="*/ 267 h 1133"/>
                <a:gd name="T62" fmla="*/ 733 w 1134"/>
                <a:gd name="T63" fmla="*/ 95 h 1133"/>
                <a:gd name="T64" fmla="*/ 600 w 1134"/>
                <a:gd name="T65" fmla="*/ 73 h 1133"/>
                <a:gd name="T66" fmla="*/ 720 w 1134"/>
                <a:gd name="T67" fmla="*/ 197 h 1133"/>
                <a:gd name="T68" fmla="*/ 600 w 1134"/>
                <a:gd name="T69" fmla="*/ 267 h 1133"/>
                <a:gd name="T70" fmla="*/ 600 w 1134"/>
                <a:gd name="T71" fmla="*/ 333 h 1133"/>
                <a:gd name="T72" fmla="*/ 778 w 1134"/>
                <a:gd name="T73" fmla="*/ 361 h 1133"/>
                <a:gd name="T74" fmla="*/ 600 w 1134"/>
                <a:gd name="T75" fmla="*/ 533 h 1133"/>
                <a:gd name="T76" fmla="*/ 600 w 1134"/>
                <a:gd name="T77" fmla="*/ 600 h 1133"/>
                <a:gd name="T78" fmla="*/ 778 w 1134"/>
                <a:gd name="T79" fmla="*/ 773 h 1133"/>
                <a:gd name="T80" fmla="*/ 600 w 1134"/>
                <a:gd name="T81" fmla="*/ 800 h 1133"/>
                <a:gd name="T82" fmla="*/ 642 w 1134"/>
                <a:gd name="T83" fmla="*/ 1037 h 1133"/>
                <a:gd name="T84" fmla="*/ 600 w 1134"/>
                <a:gd name="T85" fmla="*/ 867 h 1133"/>
                <a:gd name="T86" fmla="*/ 720 w 1134"/>
                <a:gd name="T87" fmla="*/ 936 h 1133"/>
                <a:gd name="T88" fmla="*/ 921 w 1134"/>
                <a:gd name="T89" fmla="*/ 920 h 1133"/>
                <a:gd name="T90" fmla="*/ 733 w 1134"/>
                <a:gd name="T91" fmla="*/ 1038 h 1133"/>
                <a:gd name="T92" fmla="*/ 967 w 1134"/>
                <a:gd name="T93" fmla="*/ 867 h 1133"/>
                <a:gd name="T94" fmla="*/ 1028 w 1134"/>
                <a:gd name="T95" fmla="*/ 761 h 1133"/>
                <a:gd name="T96" fmla="*/ 840 w 1134"/>
                <a:gd name="T97" fmla="*/ 800 h 1133"/>
                <a:gd name="T98" fmla="*/ 1066 w 1134"/>
                <a:gd name="T99" fmla="*/ 60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1133">
                  <a:moveTo>
                    <a:pt x="567" y="0"/>
                  </a:move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3"/>
                    <a:pt x="567" y="1133"/>
                  </a:cubicBezTo>
                  <a:cubicBezTo>
                    <a:pt x="880" y="1133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  <a:moveTo>
                    <a:pt x="213" y="213"/>
                  </a:moveTo>
                  <a:cubicBezTo>
                    <a:pt x="259" y="167"/>
                    <a:pt x="313" y="131"/>
                    <a:pt x="372" y="106"/>
                  </a:cubicBezTo>
                  <a:cubicBezTo>
                    <a:pt x="382" y="102"/>
                    <a:pt x="391" y="98"/>
                    <a:pt x="401" y="95"/>
                  </a:cubicBezTo>
                  <a:cubicBezTo>
                    <a:pt x="365" y="140"/>
                    <a:pt x="335" y="198"/>
                    <a:pt x="312" y="267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81" y="248"/>
                    <a:pt x="197" y="230"/>
                    <a:pt x="213" y="213"/>
                  </a:cubicBezTo>
                  <a:close/>
                  <a:moveTo>
                    <a:pt x="106" y="372"/>
                  </a:moveTo>
                  <a:cubicBezTo>
                    <a:pt x="112" y="359"/>
                    <a:pt x="118" y="346"/>
                    <a:pt x="125" y="333"/>
                  </a:cubicBezTo>
                  <a:cubicBezTo>
                    <a:pt x="294" y="333"/>
                    <a:pt x="294" y="333"/>
                    <a:pt x="294" y="333"/>
                  </a:cubicBezTo>
                  <a:cubicBezTo>
                    <a:pt x="279" y="395"/>
                    <a:pt x="270" y="462"/>
                    <a:pt x="268" y="533"/>
                  </a:cubicBezTo>
                  <a:cubicBezTo>
                    <a:pt x="68" y="533"/>
                    <a:pt x="68" y="533"/>
                    <a:pt x="68" y="533"/>
                  </a:cubicBezTo>
                  <a:cubicBezTo>
                    <a:pt x="72" y="478"/>
                    <a:pt x="85" y="423"/>
                    <a:pt x="106" y="372"/>
                  </a:cubicBezTo>
                  <a:close/>
                  <a:moveTo>
                    <a:pt x="125" y="800"/>
                  </a:moveTo>
                  <a:cubicBezTo>
                    <a:pt x="118" y="787"/>
                    <a:pt x="112" y="774"/>
                    <a:pt x="106" y="761"/>
                  </a:cubicBezTo>
                  <a:cubicBezTo>
                    <a:pt x="85" y="710"/>
                    <a:pt x="72" y="656"/>
                    <a:pt x="68" y="600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70" y="671"/>
                    <a:pt x="279" y="738"/>
                    <a:pt x="294" y="800"/>
                  </a:cubicBezTo>
                  <a:lnTo>
                    <a:pt x="125" y="800"/>
                  </a:lnTo>
                  <a:close/>
                  <a:moveTo>
                    <a:pt x="372" y="1027"/>
                  </a:moveTo>
                  <a:cubicBezTo>
                    <a:pt x="313" y="1002"/>
                    <a:pt x="259" y="966"/>
                    <a:pt x="213" y="920"/>
                  </a:cubicBezTo>
                  <a:cubicBezTo>
                    <a:pt x="197" y="903"/>
                    <a:pt x="181" y="885"/>
                    <a:pt x="167" y="867"/>
                  </a:cubicBezTo>
                  <a:cubicBezTo>
                    <a:pt x="312" y="867"/>
                    <a:pt x="312" y="867"/>
                    <a:pt x="312" y="867"/>
                  </a:cubicBezTo>
                  <a:cubicBezTo>
                    <a:pt x="335" y="935"/>
                    <a:pt x="365" y="994"/>
                    <a:pt x="401" y="1038"/>
                  </a:cubicBezTo>
                  <a:cubicBezTo>
                    <a:pt x="391" y="1035"/>
                    <a:pt x="382" y="1031"/>
                    <a:pt x="372" y="1027"/>
                  </a:cubicBezTo>
                  <a:close/>
                  <a:moveTo>
                    <a:pt x="534" y="1061"/>
                  </a:moveTo>
                  <a:cubicBezTo>
                    <a:pt x="520" y="1056"/>
                    <a:pt x="506" y="1048"/>
                    <a:pt x="492" y="1037"/>
                  </a:cubicBezTo>
                  <a:cubicBezTo>
                    <a:pt x="464" y="1014"/>
                    <a:pt x="437" y="979"/>
                    <a:pt x="414" y="936"/>
                  </a:cubicBezTo>
                  <a:cubicBezTo>
                    <a:pt x="402" y="915"/>
                    <a:pt x="392" y="891"/>
                    <a:pt x="383" y="867"/>
                  </a:cubicBezTo>
                  <a:cubicBezTo>
                    <a:pt x="534" y="867"/>
                    <a:pt x="534" y="867"/>
                    <a:pt x="534" y="867"/>
                  </a:cubicBezTo>
                  <a:lnTo>
                    <a:pt x="534" y="1061"/>
                  </a:lnTo>
                  <a:close/>
                  <a:moveTo>
                    <a:pt x="534" y="800"/>
                  </a:moveTo>
                  <a:cubicBezTo>
                    <a:pt x="362" y="800"/>
                    <a:pt x="362" y="800"/>
                    <a:pt x="362" y="800"/>
                  </a:cubicBezTo>
                  <a:cubicBezTo>
                    <a:pt x="360" y="791"/>
                    <a:pt x="358" y="782"/>
                    <a:pt x="356" y="773"/>
                  </a:cubicBezTo>
                  <a:cubicBezTo>
                    <a:pt x="343" y="718"/>
                    <a:pt x="336" y="660"/>
                    <a:pt x="334" y="600"/>
                  </a:cubicBezTo>
                  <a:cubicBezTo>
                    <a:pt x="534" y="600"/>
                    <a:pt x="534" y="600"/>
                    <a:pt x="534" y="600"/>
                  </a:cubicBezTo>
                  <a:lnTo>
                    <a:pt x="534" y="800"/>
                  </a:lnTo>
                  <a:close/>
                  <a:moveTo>
                    <a:pt x="534" y="533"/>
                  </a:moveTo>
                  <a:cubicBezTo>
                    <a:pt x="334" y="533"/>
                    <a:pt x="334" y="533"/>
                    <a:pt x="334" y="533"/>
                  </a:cubicBezTo>
                  <a:cubicBezTo>
                    <a:pt x="336" y="474"/>
                    <a:pt x="343" y="416"/>
                    <a:pt x="356" y="361"/>
                  </a:cubicBezTo>
                  <a:cubicBezTo>
                    <a:pt x="358" y="351"/>
                    <a:pt x="360" y="342"/>
                    <a:pt x="362" y="333"/>
                  </a:cubicBezTo>
                  <a:cubicBezTo>
                    <a:pt x="534" y="333"/>
                    <a:pt x="534" y="333"/>
                    <a:pt x="534" y="333"/>
                  </a:cubicBezTo>
                  <a:lnTo>
                    <a:pt x="534" y="533"/>
                  </a:lnTo>
                  <a:close/>
                  <a:moveTo>
                    <a:pt x="534" y="267"/>
                  </a:moveTo>
                  <a:cubicBezTo>
                    <a:pt x="383" y="267"/>
                    <a:pt x="383" y="267"/>
                    <a:pt x="383" y="267"/>
                  </a:cubicBezTo>
                  <a:cubicBezTo>
                    <a:pt x="392" y="242"/>
                    <a:pt x="402" y="219"/>
                    <a:pt x="414" y="197"/>
                  </a:cubicBezTo>
                  <a:cubicBezTo>
                    <a:pt x="437" y="154"/>
                    <a:pt x="464" y="119"/>
                    <a:pt x="492" y="97"/>
                  </a:cubicBezTo>
                  <a:cubicBezTo>
                    <a:pt x="506" y="86"/>
                    <a:pt x="520" y="78"/>
                    <a:pt x="534" y="73"/>
                  </a:cubicBezTo>
                  <a:lnTo>
                    <a:pt x="534" y="267"/>
                  </a:lnTo>
                  <a:close/>
                  <a:moveTo>
                    <a:pt x="1009" y="333"/>
                  </a:moveTo>
                  <a:cubicBezTo>
                    <a:pt x="1016" y="346"/>
                    <a:pt x="1022" y="359"/>
                    <a:pt x="1028" y="372"/>
                  </a:cubicBezTo>
                  <a:cubicBezTo>
                    <a:pt x="1049" y="423"/>
                    <a:pt x="1062" y="478"/>
                    <a:pt x="1066" y="533"/>
                  </a:cubicBezTo>
                  <a:cubicBezTo>
                    <a:pt x="866" y="533"/>
                    <a:pt x="866" y="533"/>
                    <a:pt x="866" y="533"/>
                  </a:cubicBezTo>
                  <a:cubicBezTo>
                    <a:pt x="864" y="462"/>
                    <a:pt x="855" y="395"/>
                    <a:pt x="840" y="333"/>
                  </a:cubicBezTo>
                  <a:lnTo>
                    <a:pt x="1009" y="333"/>
                  </a:lnTo>
                  <a:close/>
                  <a:moveTo>
                    <a:pt x="762" y="106"/>
                  </a:moveTo>
                  <a:cubicBezTo>
                    <a:pt x="821" y="131"/>
                    <a:pt x="875" y="167"/>
                    <a:pt x="921" y="213"/>
                  </a:cubicBezTo>
                  <a:cubicBezTo>
                    <a:pt x="937" y="230"/>
                    <a:pt x="953" y="248"/>
                    <a:pt x="967" y="267"/>
                  </a:cubicBezTo>
                  <a:cubicBezTo>
                    <a:pt x="822" y="267"/>
                    <a:pt x="822" y="267"/>
                    <a:pt x="822" y="267"/>
                  </a:cubicBezTo>
                  <a:cubicBezTo>
                    <a:pt x="799" y="198"/>
                    <a:pt x="769" y="140"/>
                    <a:pt x="733" y="95"/>
                  </a:cubicBezTo>
                  <a:cubicBezTo>
                    <a:pt x="743" y="98"/>
                    <a:pt x="752" y="102"/>
                    <a:pt x="762" y="106"/>
                  </a:cubicBezTo>
                  <a:close/>
                  <a:moveTo>
                    <a:pt x="600" y="73"/>
                  </a:moveTo>
                  <a:cubicBezTo>
                    <a:pt x="614" y="78"/>
                    <a:pt x="628" y="86"/>
                    <a:pt x="642" y="97"/>
                  </a:cubicBezTo>
                  <a:cubicBezTo>
                    <a:pt x="670" y="119"/>
                    <a:pt x="697" y="154"/>
                    <a:pt x="720" y="197"/>
                  </a:cubicBezTo>
                  <a:cubicBezTo>
                    <a:pt x="732" y="219"/>
                    <a:pt x="742" y="242"/>
                    <a:pt x="751" y="267"/>
                  </a:cubicBezTo>
                  <a:cubicBezTo>
                    <a:pt x="600" y="267"/>
                    <a:pt x="600" y="267"/>
                    <a:pt x="600" y="267"/>
                  </a:cubicBezTo>
                  <a:lnTo>
                    <a:pt x="600" y="73"/>
                  </a:lnTo>
                  <a:close/>
                  <a:moveTo>
                    <a:pt x="600" y="333"/>
                  </a:moveTo>
                  <a:cubicBezTo>
                    <a:pt x="772" y="333"/>
                    <a:pt x="772" y="333"/>
                    <a:pt x="772" y="333"/>
                  </a:cubicBezTo>
                  <a:cubicBezTo>
                    <a:pt x="774" y="342"/>
                    <a:pt x="776" y="351"/>
                    <a:pt x="778" y="361"/>
                  </a:cubicBezTo>
                  <a:cubicBezTo>
                    <a:pt x="791" y="416"/>
                    <a:pt x="798" y="474"/>
                    <a:pt x="800" y="533"/>
                  </a:cubicBezTo>
                  <a:cubicBezTo>
                    <a:pt x="600" y="533"/>
                    <a:pt x="600" y="533"/>
                    <a:pt x="600" y="533"/>
                  </a:cubicBezTo>
                  <a:lnTo>
                    <a:pt x="600" y="333"/>
                  </a:lnTo>
                  <a:close/>
                  <a:moveTo>
                    <a:pt x="600" y="600"/>
                  </a:moveTo>
                  <a:cubicBezTo>
                    <a:pt x="800" y="600"/>
                    <a:pt x="800" y="600"/>
                    <a:pt x="800" y="600"/>
                  </a:cubicBezTo>
                  <a:cubicBezTo>
                    <a:pt x="798" y="660"/>
                    <a:pt x="791" y="718"/>
                    <a:pt x="778" y="773"/>
                  </a:cubicBezTo>
                  <a:cubicBezTo>
                    <a:pt x="776" y="782"/>
                    <a:pt x="774" y="791"/>
                    <a:pt x="772" y="800"/>
                  </a:cubicBezTo>
                  <a:cubicBezTo>
                    <a:pt x="600" y="800"/>
                    <a:pt x="600" y="800"/>
                    <a:pt x="600" y="800"/>
                  </a:cubicBezTo>
                  <a:lnTo>
                    <a:pt x="600" y="600"/>
                  </a:lnTo>
                  <a:close/>
                  <a:moveTo>
                    <a:pt x="642" y="1037"/>
                  </a:moveTo>
                  <a:cubicBezTo>
                    <a:pt x="628" y="1048"/>
                    <a:pt x="614" y="1056"/>
                    <a:pt x="600" y="1061"/>
                  </a:cubicBezTo>
                  <a:cubicBezTo>
                    <a:pt x="600" y="867"/>
                    <a:pt x="600" y="867"/>
                    <a:pt x="600" y="867"/>
                  </a:cubicBezTo>
                  <a:cubicBezTo>
                    <a:pt x="751" y="867"/>
                    <a:pt x="751" y="867"/>
                    <a:pt x="751" y="867"/>
                  </a:cubicBezTo>
                  <a:cubicBezTo>
                    <a:pt x="742" y="891"/>
                    <a:pt x="732" y="915"/>
                    <a:pt x="720" y="936"/>
                  </a:cubicBezTo>
                  <a:cubicBezTo>
                    <a:pt x="697" y="979"/>
                    <a:pt x="670" y="1014"/>
                    <a:pt x="642" y="1037"/>
                  </a:cubicBezTo>
                  <a:close/>
                  <a:moveTo>
                    <a:pt x="921" y="920"/>
                  </a:moveTo>
                  <a:cubicBezTo>
                    <a:pt x="875" y="966"/>
                    <a:pt x="821" y="1002"/>
                    <a:pt x="762" y="1027"/>
                  </a:cubicBezTo>
                  <a:cubicBezTo>
                    <a:pt x="752" y="1031"/>
                    <a:pt x="743" y="1035"/>
                    <a:pt x="733" y="1038"/>
                  </a:cubicBezTo>
                  <a:cubicBezTo>
                    <a:pt x="769" y="994"/>
                    <a:pt x="799" y="935"/>
                    <a:pt x="822" y="867"/>
                  </a:cubicBezTo>
                  <a:cubicBezTo>
                    <a:pt x="967" y="867"/>
                    <a:pt x="967" y="867"/>
                    <a:pt x="967" y="867"/>
                  </a:cubicBezTo>
                  <a:cubicBezTo>
                    <a:pt x="953" y="885"/>
                    <a:pt x="937" y="903"/>
                    <a:pt x="921" y="920"/>
                  </a:cubicBezTo>
                  <a:close/>
                  <a:moveTo>
                    <a:pt x="1028" y="761"/>
                  </a:moveTo>
                  <a:cubicBezTo>
                    <a:pt x="1022" y="774"/>
                    <a:pt x="1016" y="787"/>
                    <a:pt x="1009" y="800"/>
                  </a:cubicBezTo>
                  <a:cubicBezTo>
                    <a:pt x="840" y="800"/>
                    <a:pt x="840" y="800"/>
                    <a:pt x="840" y="800"/>
                  </a:cubicBezTo>
                  <a:cubicBezTo>
                    <a:pt x="855" y="738"/>
                    <a:pt x="864" y="671"/>
                    <a:pt x="866" y="600"/>
                  </a:cubicBezTo>
                  <a:cubicBezTo>
                    <a:pt x="1066" y="600"/>
                    <a:pt x="1066" y="600"/>
                    <a:pt x="1066" y="600"/>
                  </a:cubicBezTo>
                  <a:cubicBezTo>
                    <a:pt x="1062" y="656"/>
                    <a:pt x="1049" y="710"/>
                    <a:pt x="1028" y="76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sp>
        <p:nvSpPr>
          <p:cNvPr id="120" name="Title 1"/>
          <p:cNvSpPr txBox="1">
            <a:spLocks/>
          </p:cNvSpPr>
          <p:nvPr/>
        </p:nvSpPr>
        <p:spPr>
          <a:xfrm>
            <a:off x="8100392" y="4550150"/>
            <a:ext cx="486460" cy="18184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0"/>
              </a:spcBef>
              <a:buNone/>
              <a:defRPr sz="1400" spc="-20" baseline="0">
                <a:solidFill>
                  <a:schemeClr val="accent5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4BB4E6"/>
                </a:solidFill>
              </a:rPr>
              <a:t> T</a:t>
            </a:r>
            <a:r>
              <a:rPr lang="fr-FR" dirty="0" smtClean="0">
                <a:solidFill>
                  <a:srgbClr val="4BB4E6"/>
                </a:solidFill>
              </a:rPr>
              <a:t>CP   </a:t>
            </a:r>
            <a:endParaRPr lang="fr-FR" dirty="0">
              <a:solidFill>
                <a:srgbClr val="4BB4E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90892"/>
            <a:ext cx="9460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spc="-2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Upstream and downstream loss (+ delay)</a:t>
            </a:r>
            <a:r>
              <a:rPr lang="en-US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b="1" spc="-2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b="1" spc="-2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Location of the faulty segment / actor</a:t>
            </a:r>
            <a:endParaRPr lang="en-US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à coins arrondis 315"/>
          <p:cNvSpPr/>
          <p:nvPr/>
        </p:nvSpPr>
        <p:spPr>
          <a:xfrm>
            <a:off x="242318" y="1131590"/>
            <a:ext cx="8578154" cy="2376264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314325" y="195486"/>
            <a:ext cx="8515350" cy="359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 err="1" smtClean="0">
                <a:solidFill>
                  <a:srgbClr val="FF7900"/>
                </a:solidFill>
                <a:latin typeface="Helvetica 75" panose="020B0804020202020204" pitchFamily="34" charset="0"/>
              </a:rPr>
              <a:t>With</a:t>
            </a:r>
            <a:r>
              <a:rPr lang="fr-FR" sz="3200" dirty="0" smtClean="0">
                <a:solidFill>
                  <a:srgbClr val="FF7900"/>
                </a:solidFill>
                <a:latin typeface="Helvetica 75" panose="020B0804020202020204" pitchFamily="34" charset="0"/>
              </a:rPr>
              <a:t> </a:t>
            </a:r>
            <a:r>
              <a:rPr lang="fr-FR" sz="3200" dirty="0" smtClean="0">
                <a:solidFill>
                  <a:srgbClr val="A885D8"/>
                </a:solidFill>
              </a:rPr>
              <a:t>QUIC,</a:t>
            </a:r>
            <a:r>
              <a:rPr lang="fr-FR" sz="3200" dirty="0" smtClean="0">
                <a:solidFill>
                  <a:srgbClr val="FF7900"/>
                </a:solidFill>
                <a:latin typeface="Helvetica 75" panose="020B0804020202020204" pitchFamily="34" charset="0"/>
              </a:rPr>
              <a:t> </a:t>
            </a:r>
            <a:r>
              <a:rPr lang="fr-FR" sz="3200" dirty="0" err="1" smtClean="0">
                <a:solidFill>
                  <a:srgbClr val="FF7900"/>
                </a:solidFill>
                <a:latin typeface="Helvetica 75" panose="020B0804020202020204" pitchFamily="34" charset="0"/>
              </a:rPr>
              <a:t>we’re</a:t>
            </a:r>
            <a:r>
              <a:rPr lang="fr-FR" sz="3200" dirty="0" smtClean="0">
                <a:solidFill>
                  <a:srgbClr val="FF7900"/>
                </a:solidFill>
                <a:latin typeface="Helvetica 75" panose="020B0804020202020204" pitchFamily="34" charset="0"/>
              </a:rPr>
              <a:t> not in Kansas </a:t>
            </a:r>
            <a:r>
              <a:rPr lang="fr-FR" sz="3200" dirty="0" err="1" smtClean="0">
                <a:solidFill>
                  <a:srgbClr val="FF7900"/>
                </a:solidFill>
                <a:latin typeface="Helvetica 75" panose="020B0804020202020204" pitchFamily="34" charset="0"/>
              </a:rPr>
              <a:t>anymore</a:t>
            </a:r>
            <a:r>
              <a:rPr lang="fr-FR" sz="3200" dirty="0" smtClean="0">
                <a:solidFill>
                  <a:srgbClr val="FF7900"/>
                </a:solidFill>
                <a:latin typeface="Helvetica 75" panose="020B0804020202020204" pitchFamily="34" charset="0"/>
              </a:rPr>
              <a:t>….</a:t>
            </a:r>
            <a:endParaRPr lang="fr-FR" sz="3200" dirty="0">
              <a:solidFill>
                <a:srgbClr val="FF7900"/>
              </a:solidFill>
              <a:latin typeface="Helvetica 75" panose="020B0804020202020204" pitchFamily="34" charset="0"/>
            </a:endParaRPr>
          </a:p>
        </p:txBody>
      </p:sp>
      <p:sp>
        <p:nvSpPr>
          <p:cNvPr id="232" name="Flèche gauche 231"/>
          <p:cNvSpPr/>
          <p:nvPr/>
        </p:nvSpPr>
        <p:spPr>
          <a:xfrm>
            <a:off x="1085544" y="1707654"/>
            <a:ext cx="2578726" cy="293443"/>
          </a:xfrm>
          <a:prstGeom prst="leftArrow">
            <a:avLst/>
          </a:prstGeom>
          <a:solidFill>
            <a:srgbClr val="A885D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dirty="0" smtClean="0">
                <a:solidFill>
                  <a:srgbClr val="000000"/>
                </a:solidFill>
              </a:rPr>
              <a:t>                                                  </a:t>
            </a:r>
          </a:p>
        </p:txBody>
      </p:sp>
      <p:sp>
        <p:nvSpPr>
          <p:cNvPr id="233" name="Flèche gauche 232"/>
          <p:cNvSpPr/>
          <p:nvPr/>
        </p:nvSpPr>
        <p:spPr>
          <a:xfrm flipH="1">
            <a:off x="1160652" y="2398710"/>
            <a:ext cx="2525406" cy="262687"/>
          </a:xfrm>
          <a:prstGeom prst="leftArrow">
            <a:avLst/>
          </a:prstGeom>
          <a:solidFill>
            <a:srgbClr val="A885D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dirty="0">
                <a:solidFill>
                  <a:srgbClr val="000000"/>
                </a:solidFill>
              </a:rPr>
              <a:t>	          </a:t>
            </a:r>
            <a:r>
              <a:rPr lang="fr-FR" sz="1100" dirty="0" smtClean="0">
                <a:solidFill>
                  <a:srgbClr val="000000"/>
                </a:solidFill>
              </a:rPr>
              <a:t>     </a:t>
            </a:r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239" name="Rectangle à coins arrondis 238"/>
          <p:cNvSpPr/>
          <p:nvPr/>
        </p:nvSpPr>
        <p:spPr>
          <a:xfrm>
            <a:off x="2135042" y="1725293"/>
            <a:ext cx="208732" cy="936104"/>
          </a:xfrm>
          <a:prstGeom prst="roundRect">
            <a:avLst/>
          </a:prstGeom>
          <a:solidFill>
            <a:schemeClr val="lt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 smtClean="0">
              <a:solidFill>
                <a:srgbClr val="000000"/>
              </a:solidFill>
            </a:endParaRPr>
          </a:p>
        </p:txBody>
      </p:sp>
      <p:grpSp>
        <p:nvGrpSpPr>
          <p:cNvPr id="243" name="Groupe 242"/>
          <p:cNvGrpSpPr/>
          <p:nvPr/>
        </p:nvGrpSpPr>
        <p:grpSpPr>
          <a:xfrm>
            <a:off x="2268271" y="1806682"/>
            <a:ext cx="329441" cy="88125"/>
            <a:chOff x="2914780" y="1012329"/>
            <a:chExt cx="329441" cy="88125"/>
          </a:xfrm>
        </p:grpSpPr>
        <p:sp>
          <p:nvSpPr>
            <p:cNvPr id="244" name="Rectangle 243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914780" y="1013032"/>
              <a:ext cx="64025" cy="874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46" name="Groupe 245"/>
          <p:cNvGrpSpPr/>
          <p:nvPr/>
        </p:nvGrpSpPr>
        <p:grpSpPr>
          <a:xfrm>
            <a:off x="1754014" y="1807385"/>
            <a:ext cx="329441" cy="88125"/>
            <a:chOff x="2914780" y="1012329"/>
            <a:chExt cx="329441" cy="88125"/>
          </a:xfrm>
        </p:grpSpPr>
        <p:sp>
          <p:nvSpPr>
            <p:cNvPr id="247" name="Rectangle 246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2914780" y="1013032"/>
              <a:ext cx="64025" cy="874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49" name="Groupe 248"/>
          <p:cNvGrpSpPr/>
          <p:nvPr/>
        </p:nvGrpSpPr>
        <p:grpSpPr>
          <a:xfrm>
            <a:off x="2709166" y="1810312"/>
            <a:ext cx="329441" cy="88125"/>
            <a:chOff x="2914780" y="1012329"/>
            <a:chExt cx="329441" cy="8812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2936367" y="1012329"/>
              <a:ext cx="307854" cy="8794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200" dirty="0">
                <a:solidFill>
                  <a:srgbClr val="FFB4E6">
                    <a:lumMod val="65000"/>
                    <a:lumOff val="3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2914780" y="1013032"/>
              <a:ext cx="64025" cy="874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66" name="Groupe 265"/>
          <p:cNvGrpSpPr/>
          <p:nvPr/>
        </p:nvGrpSpPr>
        <p:grpSpPr>
          <a:xfrm>
            <a:off x="2266335" y="2486019"/>
            <a:ext cx="214115" cy="88068"/>
            <a:chOff x="3020818" y="1667871"/>
            <a:chExt cx="214115" cy="88068"/>
          </a:xfrm>
        </p:grpSpPr>
        <p:sp>
          <p:nvSpPr>
            <p:cNvPr id="268" name="Rectangle 267"/>
            <p:cNvSpPr/>
            <p:nvPr/>
          </p:nvSpPr>
          <p:spPr bwMode="auto">
            <a:xfrm>
              <a:off x="3020818" y="1667995"/>
              <a:ext cx="205882" cy="879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3203848" y="1667871"/>
              <a:ext cx="31085" cy="879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70" name="Groupe 269"/>
          <p:cNvGrpSpPr/>
          <p:nvPr/>
        </p:nvGrpSpPr>
        <p:grpSpPr>
          <a:xfrm>
            <a:off x="1413022" y="2486143"/>
            <a:ext cx="214115" cy="88068"/>
            <a:chOff x="3020818" y="1667871"/>
            <a:chExt cx="214115" cy="88068"/>
          </a:xfrm>
        </p:grpSpPr>
        <p:sp>
          <p:nvSpPr>
            <p:cNvPr id="271" name="Rectangle 270"/>
            <p:cNvSpPr/>
            <p:nvPr/>
          </p:nvSpPr>
          <p:spPr bwMode="auto">
            <a:xfrm>
              <a:off x="3020818" y="1667995"/>
              <a:ext cx="205882" cy="879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3203848" y="1667871"/>
              <a:ext cx="31085" cy="879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73" name="Groupe 272"/>
          <p:cNvGrpSpPr/>
          <p:nvPr/>
        </p:nvGrpSpPr>
        <p:grpSpPr>
          <a:xfrm>
            <a:off x="1808959" y="2485886"/>
            <a:ext cx="214115" cy="88068"/>
            <a:chOff x="3020818" y="1667871"/>
            <a:chExt cx="214115" cy="88068"/>
          </a:xfrm>
        </p:grpSpPr>
        <p:sp>
          <p:nvSpPr>
            <p:cNvPr id="274" name="Rectangle 273"/>
            <p:cNvSpPr/>
            <p:nvPr/>
          </p:nvSpPr>
          <p:spPr bwMode="auto">
            <a:xfrm>
              <a:off x="3020818" y="1667995"/>
              <a:ext cx="205882" cy="879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3203848" y="1667871"/>
              <a:ext cx="31085" cy="879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fr-FR" sz="1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321" name="Rectangle à coins arrondis 320"/>
          <p:cNvSpPr/>
          <p:nvPr/>
        </p:nvSpPr>
        <p:spPr>
          <a:xfrm>
            <a:off x="5592614" y="2188808"/>
            <a:ext cx="2548919" cy="157272"/>
          </a:xfrm>
          <a:prstGeom prst="roundRect">
            <a:avLst/>
          </a:prstGeom>
          <a:solidFill>
            <a:srgbClr val="A885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>
            <a:off x="7956376" y="3385924"/>
            <a:ext cx="639091" cy="14401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0"/>
              </a:spcBef>
              <a:buNone/>
              <a:defRPr sz="1400" spc="-20" baseline="0">
                <a:solidFill>
                  <a:schemeClr val="accent5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A885D8"/>
                </a:solidFill>
              </a:rPr>
              <a:t> </a:t>
            </a:r>
            <a:r>
              <a:rPr lang="fr-FR" dirty="0" smtClean="0">
                <a:solidFill>
                  <a:srgbClr val="A885D8"/>
                </a:solidFill>
              </a:rPr>
              <a:t>QUIC   </a:t>
            </a:r>
            <a:endParaRPr lang="fr-FR" dirty="0">
              <a:solidFill>
                <a:srgbClr val="A885D8"/>
              </a:solidFill>
            </a:endParaRPr>
          </a:p>
        </p:txBody>
      </p:sp>
      <p:sp>
        <p:nvSpPr>
          <p:cNvPr id="5" name="AutoShape 8" descr="RÃ©sultat de recherche d'images pour &quot;in progress  lab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82" name="Groupe 181"/>
          <p:cNvGrpSpPr/>
          <p:nvPr/>
        </p:nvGrpSpPr>
        <p:grpSpPr>
          <a:xfrm flipH="1" flipV="1">
            <a:off x="726913" y="1738302"/>
            <a:ext cx="328054" cy="954562"/>
            <a:chOff x="7882823" y="1050241"/>
            <a:chExt cx="490120" cy="1152661"/>
          </a:xfrm>
          <a:solidFill>
            <a:srgbClr val="A885D8"/>
          </a:solidFill>
        </p:grpSpPr>
        <p:sp>
          <p:nvSpPr>
            <p:cNvPr id="183" name="Virage 182"/>
            <p:cNvSpPr/>
            <p:nvPr/>
          </p:nvSpPr>
          <p:spPr>
            <a:xfrm flipH="1">
              <a:off x="7882823" y="1050241"/>
              <a:ext cx="471126" cy="308355"/>
            </a:xfrm>
            <a:prstGeom prst="bentArrow">
              <a:avLst>
                <a:gd name="adj1" fmla="val 43139"/>
                <a:gd name="adj2" fmla="val 32815"/>
                <a:gd name="adj3" fmla="val 30740"/>
                <a:gd name="adj4" fmla="val 60972"/>
              </a:avLst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85" name="Virage 184"/>
            <p:cNvSpPr/>
            <p:nvPr/>
          </p:nvSpPr>
          <p:spPr>
            <a:xfrm rot="5400000" flipH="1">
              <a:off x="7999871" y="1829830"/>
              <a:ext cx="312647" cy="433497"/>
            </a:xfrm>
            <a:prstGeom prst="bentArrow">
              <a:avLst>
                <a:gd name="adj1" fmla="val 47249"/>
                <a:gd name="adj2" fmla="val 34312"/>
                <a:gd name="adj3" fmla="val 27570"/>
                <a:gd name="adj4" fmla="val 55688"/>
              </a:avLst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</p:grpSp>
      <p:sp>
        <p:nvSpPr>
          <p:cNvPr id="186" name="Freeform 21"/>
          <p:cNvSpPr>
            <a:spLocks noChangeAspect="1" noEditPoints="1"/>
          </p:cNvSpPr>
          <p:nvPr/>
        </p:nvSpPr>
        <p:spPr bwMode="auto">
          <a:xfrm>
            <a:off x="447832" y="1981644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6" name="Freeform 26"/>
          <p:cNvSpPr>
            <a:spLocks noChangeAspect="1" noEditPoints="1"/>
          </p:cNvSpPr>
          <p:nvPr/>
        </p:nvSpPr>
        <p:spPr bwMode="auto">
          <a:xfrm>
            <a:off x="8262497" y="2044792"/>
            <a:ext cx="333827" cy="296399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7" name="Freeform 21"/>
          <p:cNvSpPr>
            <a:spLocks noChangeAspect="1" noEditPoints="1"/>
          </p:cNvSpPr>
          <p:nvPr/>
        </p:nvSpPr>
        <p:spPr bwMode="auto">
          <a:xfrm>
            <a:off x="5163017" y="1972784"/>
            <a:ext cx="317939" cy="415962"/>
          </a:xfrm>
          <a:custGeom>
            <a:avLst/>
            <a:gdLst>
              <a:gd name="T0" fmla="*/ 566 w 866"/>
              <a:gd name="T1" fmla="*/ 417 h 1133"/>
              <a:gd name="T2" fmla="*/ 566 w 866"/>
              <a:gd name="T3" fmla="*/ 433 h 1133"/>
              <a:gd name="T4" fmla="*/ 766 w 866"/>
              <a:gd name="T5" fmla="*/ 217 h 1133"/>
              <a:gd name="T6" fmla="*/ 550 w 866"/>
              <a:gd name="T7" fmla="*/ 0 h 1133"/>
              <a:gd name="T8" fmla="*/ 339 w 866"/>
              <a:gd name="T9" fmla="*/ 168 h 1133"/>
              <a:gd name="T10" fmla="*/ 566 w 866"/>
              <a:gd name="T11" fmla="*/ 417 h 1133"/>
              <a:gd name="T12" fmla="*/ 698 w 866"/>
              <a:gd name="T13" fmla="*/ 442 h 1133"/>
              <a:gd name="T14" fmla="*/ 556 w 866"/>
              <a:gd name="T15" fmla="*/ 487 h 1133"/>
              <a:gd name="T16" fmla="*/ 474 w 866"/>
              <a:gd name="T17" fmla="*/ 611 h 1133"/>
              <a:gd name="T18" fmla="*/ 666 w 866"/>
              <a:gd name="T19" fmla="*/ 867 h 1133"/>
              <a:gd name="T20" fmla="*/ 666 w 866"/>
              <a:gd name="T21" fmla="*/ 898 h 1133"/>
              <a:gd name="T22" fmla="*/ 666 w 866"/>
              <a:gd name="T23" fmla="*/ 933 h 1133"/>
              <a:gd name="T24" fmla="*/ 866 w 866"/>
              <a:gd name="T25" fmla="*/ 933 h 1133"/>
              <a:gd name="T26" fmla="*/ 866 w 866"/>
              <a:gd name="T27" fmla="*/ 667 h 1133"/>
              <a:gd name="T28" fmla="*/ 698 w 866"/>
              <a:gd name="T29" fmla="*/ 442 h 1133"/>
              <a:gd name="T30" fmla="*/ 464 w 866"/>
              <a:gd name="T31" fmla="*/ 642 h 1133"/>
              <a:gd name="T32" fmla="*/ 316 w 866"/>
              <a:gd name="T33" fmla="*/ 687 h 1133"/>
              <a:gd name="T34" fmla="*/ 168 w 866"/>
              <a:gd name="T35" fmla="*/ 642 h 1133"/>
              <a:gd name="T36" fmla="*/ 0 w 866"/>
              <a:gd name="T37" fmla="*/ 867 h 1133"/>
              <a:gd name="T38" fmla="*/ 0 w 866"/>
              <a:gd name="T39" fmla="*/ 1067 h 1133"/>
              <a:gd name="T40" fmla="*/ 66 w 866"/>
              <a:gd name="T41" fmla="*/ 1133 h 1133"/>
              <a:gd name="T42" fmla="*/ 633 w 866"/>
              <a:gd name="T43" fmla="*/ 1133 h 1133"/>
              <a:gd name="T44" fmla="*/ 633 w 866"/>
              <a:gd name="T45" fmla="*/ 867 h 1133"/>
              <a:gd name="T46" fmla="*/ 464 w 866"/>
              <a:gd name="T47" fmla="*/ 642 h 1133"/>
              <a:gd name="T48" fmla="*/ 316 w 866"/>
              <a:gd name="T49" fmla="*/ 633 h 1133"/>
              <a:gd name="T50" fmla="*/ 533 w 866"/>
              <a:gd name="T51" fmla="*/ 417 h 1133"/>
              <a:gd name="T52" fmla="*/ 316 w 866"/>
              <a:gd name="T53" fmla="*/ 200 h 1133"/>
              <a:gd name="T54" fmla="*/ 100 w 866"/>
              <a:gd name="T55" fmla="*/ 417 h 1133"/>
              <a:gd name="T56" fmla="*/ 316 w 866"/>
              <a:gd name="T57" fmla="*/ 6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1133">
                <a:moveTo>
                  <a:pt x="566" y="417"/>
                </a:moveTo>
                <a:cubicBezTo>
                  <a:pt x="566" y="422"/>
                  <a:pt x="566" y="427"/>
                  <a:pt x="566" y="433"/>
                </a:cubicBezTo>
                <a:cubicBezTo>
                  <a:pt x="678" y="424"/>
                  <a:pt x="766" y="331"/>
                  <a:pt x="766" y="217"/>
                </a:cubicBezTo>
                <a:cubicBezTo>
                  <a:pt x="766" y="97"/>
                  <a:pt x="669" y="0"/>
                  <a:pt x="550" y="0"/>
                </a:cubicBezTo>
                <a:cubicBezTo>
                  <a:pt x="447" y="0"/>
                  <a:pt x="361" y="72"/>
                  <a:pt x="339" y="168"/>
                </a:cubicBezTo>
                <a:cubicBezTo>
                  <a:pt x="466" y="179"/>
                  <a:pt x="566" y="286"/>
                  <a:pt x="566" y="417"/>
                </a:cubicBezTo>
                <a:close/>
                <a:moveTo>
                  <a:pt x="698" y="442"/>
                </a:moveTo>
                <a:cubicBezTo>
                  <a:pt x="657" y="469"/>
                  <a:pt x="609" y="485"/>
                  <a:pt x="556" y="487"/>
                </a:cubicBezTo>
                <a:cubicBezTo>
                  <a:pt x="542" y="536"/>
                  <a:pt x="513" y="579"/>
                  <a:pt x="474" y="611"/>
                </a:cubicBezTo>
                <a:cubicBezTo>
                  <a:pt x="585" y="643"/>
                  <a:pt x="666" y="745"/>
                  <a:pt x="666" y="867"/>
                </a:cubicBezTo>
                <a:cubicBezTo>
                  <a:pt x="666" y="898"/>
                  <a:pt x="666" y="898"/>
                  <a:pt x="666" y="898"/>
                </a:cubicBezTo>
                <a:cubicBezTo>
                  <a:pt x="666" y="933"/>
                  <a:pt x="666" y="933"/>
                  <a:pt x="666" y="933"/>
                </a:cubicBezTo>
                <a:cubicBezTo>
                  <a:pt x="866" y="933"/>
                  <a:pt x="866" y="933"/>
                  <a:pt x="866" y="933"/>
                </a:cubicBezTo>
                <a:cubicBezTo>
                  <a:pt x="866" y="667"/>
                  <a:pt x="866" y="667"/>
                  <a:pt x="866" y="667"/>
                </a:cubicBezTo>
                <a:cubicBezTo>
                  <a:pt x="866" y="560"/>
                  <a:pt x="795" y="471"/>
                  <a:pt x="698" y="442"/>
                </a:cubicBezTo>
                <a:close/>
                <a:moveTo>
                  <a:pt x="464" y="642"/>
                </a:moveTo>
                <a:cubicBezTo>
                  <a:pt x="422" y="670"/>
                  <a:pt x="371" y="687"/>
                  <a:pt x="316" y="687"/>
                </a:cubicBezTo>
                <a:cubicBezTo>
                  <a:pt x="262" y="687"/>
                  <a:pt x="211" y="670"/>
                  <a:pt x="168" y="642"/>
                </a:cubicBezTo>
                <a:cubicBezTo>
                  <a:pt x="71" y="671"/>
                  <a:pt x="0" y="760"/>
                  <a:pt x="0" y="8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03"/>
                  <a:pt x="30" y="1133"/>
                  <a:pt x="66" y="1133"/>
                </a:cubicBezTo>
                <a:cubicBezTo>
                  <a:pt x="633" y="1133"/>
                  <a:pt x="633" y="1133"/>
                  <a:pt x="633" y="1133"/>
                </a:cubicBezTo>
                <a:cubicBezTo>
                  <a:pt x="633" y="867"/>
                  <a:pt x="633" y="867"/>
                  <a:pt x="633" y="867"/>
                </a:cubicBezTo>
                <a:cubicBezTo>
                  <a:pt x="633" y="760"/>
                  <a:pt x="562" y="671"/>
                  <a:pt x="464" y="642"/>
                </a:cubicBezTo>
                <a:close/>
                <a:moveTo>
                  <a:pt x="316" y="633"/>
                </a:moveTo>
                <a:cubicBezTo>
                  <a:pt x="436" y="633"/>
                  <a:pt x="533" y="536"/>
                  <a:pt x="533" y="417"/>
                </a:cubicBezTo>
                <a:cubicBezTo>
                  <a:pt x="533" y="297"/>
                  <a:pt x="436" y="200"/>
                  <a:pt x="316" y="200"/>
                </a:cubicBezTo>
                <a:cubicBezTo>
                  <a:pt x="197" y="200"/>
                  <a:pt x="100" y="297"/>
                  <a:pt x="100" y="417"/>
                </a:cubicBezTo>
                <a:cubicBezTo>
                  <a:pt x="100" y="536"/>
                  <a:pt x="197" y="633"/>
                  <a:pt x="316" y="63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05" name="Freeform 26"/>
          <p:cNvSpPr>
            <a:spLocks noChangeAspect="1" noEditPoints="1"/>
          </p:cNvSpPr>
          <p:nvPr/>
        </p:nvSpPr>
        <p:spPr bwMode="auto">
          <a:xfrm>
            <a:off x="3881976" y="2007563"/>
            <a:ext cx="333827" cy="296399"/>
          </a:xfrm>
          <a:custGeom>
            <a:avLst/>
            <a:gdLst>
              <a:gd name="T0" fmla="*/ 0 w 1134"/>
              <a:gd name="T1" fmla="*/ 567 h 1133"/>
              <a:gd name="T2" fmla="*/ 1134 w 1134"/>
              <a:gd name="T3" fmla="*/ 567 h 1133"/>
              <a:gd name="T4" fmla="*/ 213 w 1134"/>
              <a:gd name="T5" fmla="*/ 213 h 1133"/>
              <a:gd name="T6" fmla="*/ 401 w 1134"/>
              <a:gd name="T7" fmla="*/ 95 h 1133"/>
              <a:gd name="T8" fmla="*/ 167 w 1134"/>
              <a:gd name="T9" fmla="*/ 267 h 1133"/>
              <a:gd name="T10" fmla="*/ 106 w 1134"/>
              <a:gd name="T11" fmla="*/ 372 h 1133"/>
              <a:gd name="T12" fmla="*/ 294 w 1134"/>
              <a:gd name="T13" fmla="*/ 333 h 1133"/>
              <a:gd name="T14" fmla="*/ 68 w 1134"/>
              <a:gd name="T15" fmla="*/ 533 h 1133"/>
              <a:gd name="T16" fmla="*/ 125 w 1134"/>
              <a:gd name="T17" fmla="*/ 800 h 1133"/>
              <a:gd name="T18" fmla="*/ 68 w 1134"/>
              <a:gd name="T19" fmla="*/ 600 h 1133"/>
              <a:gd name="T20" fmla="*/ 294 w 1134"/>
              <a:gd name="T21" fmla="*/ 800 h 1133"/>
              <a:gd name="T22" fmla="*/ 372 w 1134"/>
              <a:gd name="T23" fmla="*/ 1027 h 1133"/>
              <a:gd name="T24" fmla="*/ 167 w 1134"/>
              <a:gd name="T25" fmla="*/ 867 h 1133"/>
              <a:gd name="T26" fmla="*/ 401 w 1134"/>
              <a:gd name="T27" fmla="*/ 1038 h 1133"/>
              <a:gd name="T28" fmla="*/ 534 w 1134"/>
              <a:gd name="T29" fmla="*/ 1061 h 1133"/>
              <a:gd name="T30" fmla="*/ 414 w 1134"/>
              <a:gd name="T31" fmla="*/ 936 h 1133"/>
              <a:gd name="T32" fmla="*/ 534 w 1134"/>
              <a:gd name="T33" fmla="*/ 867 h 1133"/>
              <a:gd name="T34" fmla="*/ 534 w 1134"/>
              <a:gd name="T35" fmla="*/ 800 h 1133"/>
              <a:gd name="T36" fmla="*/ 356 w 1134"/>
              <a:gd name="T37" fmla="*/ 773 h 1133"/>
              <a:gd name="T38" fmla="*/ 534 w 1134"/>
              <a:gd name="T39" fmla="*/ 600 h 1133"/>
              <a:gd name="T40" fmla="*/ 534 w 1134"/>
              <a:gd name="T41" fmla="*/ 533 h 1133"/>
              <a:gd name="T42" fmla="*/ 356 w 1134"/>
              <a:gd name="T43" fmla="*/ 361 h 1133"/>
              <a:gd name="T44" fmla="*/ 534 w 1134"/>
              <a:gd name="T45" fmla="*/ 333 h 1133"/>
              <a:gd name="T46" fmla="*/ 534 w 1134"/>
              <a:gd name="T47" fmla="*/ 267 h 1133"/>
              <a:gd name="T48" fmla="*/ 414 w 1134"/>
              <a:gd name="T49" fmla="*/ 197 h 1133"/>
              <a:gd name="T50" fmla="*/ 534 w 1134"/>
              <a:gd name="T51" fmla="*/ 73 h 1133"/>
              <a:gd name="T52" fmla="*/ 1009 w 1134"/>
              <a:gd name="T53" fmla="*/ 333 h 1133"/>
              <a:gd name="T54" fmla="*/ 1066 w 1134"/>
              <a:gd name="T55" fmla="*/ 533 h 1133"/>
              <a:gd name="T56" fmla="*/ 840 w 1134"/>
              <a:gd name="T57" fmla="*/ 333 h 1133"/>
              <a:gd name="T58" fmla="*/ 762 w 1134"/>
              <a:gd name="T59" fmla="*/ 106 h 1133"/>
              <a:gd name="T60" fmla="*/ 967 w 1134"/>
              <a:gd name="T61" fmla="*/ 267 h 1133"/>
              <a:gd name="T62" fmla="*/ 733 w 1134"/>
              <a:gd name="T63" fmla="*/ 95 h 1133"/>
              <a:gd name="T64" fmla="*/ 600 w 1134"/>
              <a:gd name="T65" fmla="*/ 73 h 1133"/>
              <a:gd name="T66" fmla="*/ 720 w 1134"/>
              <a:gd name="T67" fmla="*/ 197 h 1133"/>
              <a:gd name="T68" fmla="*/ 600 w 1134"/>
              <a:gd name="T69" fmla="*/ 267 h 1133"/>
              <a:gd name="T70" fmla="*/ 600 w 1134"/>
              <a:gd name="T71" fmla="*/ 333 h 1133"/>
              <a:gd name="T72" fmla="*/ 778 w 1134"/>
              <a:gd name="T73" fmla="*/ 361 h 1133"/>
              <a:gd name="T74" fmla="*/ 600 w 1134"/>
              <a:gd name="T75" fmla="*/ 533 h 1133"/>
              <a:gd name="T76" fmla="*/ 600 w 1134"/>
              <a:gd name="T77" fmla="*/ 600 h 1133"/>
              <a:gd name="T78" fmla="*/ 778 w 1134"/>
              <a:gd name="T79" fmla="*/ 773 h 1133"/>
              <a:gd name="T80" fmla="*/ 600 w 1134"/>
              <a:gd name="T81" fmla="*/ 800 h 1133"/>
              <a:gd name="T82" fmla="*/ 642 w 1134"/>
              <a:gd name="T83" fmla="*/ 1037 h 1133"/>
              <a:gd name="T84" fmla="*/ 600 w 1134"/>
              <a:gd name="T85" fmla="*/ 867 h 1133"/>
              <a:gd name="T86" fmla="*/ 720 w 1134"/>
              <a:gd name="T87" fmla="*/ 936 h 1133"/>
              <a:gd name="T88" fmla="*/ 921 w 1134"/>
              <a:gd name="T89" fmla="*/ 920 h 1133"/>
              <a:gd name="T90" fmla="*/ 733 w 1134"/>
              <a:gd name="T91" fmla="*/ 1038 h 1133"/>
              <a:gd name="T92" fmla="*/ 967 w 1134"/>
              <a:gd name="T93" fmla="*/ 867 h 1133"/>
              <a:gd name="T94" fmla="*/ 1028 w 1134"/>
              <a:gd name="T95" fmla="*/ 761 h 1133"/>
              <a:gd name="T96" fmla="*/ 840 w 1134"/>
              <a:gd name="T97" fmla="*/ 800 h 1133"/>
              <a:gd name="T98" fmla="*/ 1066 w 1134"/>
              <a:gd name="T99" fmla="*/ 60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4" h="1133">
                <a:moveTo>
                  <a:pt x="567" y="0"/>
                </a:moveTo>
                <a:cubicBezTo>
                  <a:pt x="254" y="0"/>
                  <a:pt x="0" y="254"/>
                  <a:pt x="0" y="567"/>
                </a:cubicBezTo>
                <a:cubicBezTo>
                  <a:pt x="0" y="880"/>
                  <a:pt x="254" y="1133"/>
                  <a:pt x="567" y="1133"/>
                </a:cubicBezTo>
                <a:cubicBezTo>
                  <a:pt x="880" y="1133"/>
                  <a:pt x="1134" y="880"/>
                  <a:pt x="1134" y="567"/>
                </a:cubicBezTo>
                <a:cubicBezTo>
                  <a:pt x="1134" y="254"/>
                  <a:pt x="880" y="0"/>
                  <a:pt x="567" y="0"/>
                </a:cubicBezTo>
                <a:close/>
                <a:moveTo>
                  <a:pt x="213" y="213"/>
                </a:moveTo>
                <a:cubicBezTo>
                  <a:pt x="259" y="167"/>
                  <a:pt x="313" y="131"/>
                  <a:pt x="372" y="106"/>
                </a:cubicBezTo>
                <a:cubicBezTo>
                  <a:pt x="382" y="102"/>
                  <a:pt x="391" y="98"/>
                  <a:pt x="401" y="95"/>
                </a:cubicBezTo>
                <a:cubicBezTo>
                  <a:pt x="365" y="140"/>
                  <a:pt x="335" y="198"/>
                  <a:pt x="312" y="267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81" y="248"/>
                  <a:pt x="197" y="230"/>
                  <a:pt x="213" y="213"/>
                </a:cubicBezTo>
                <a:close/>
                <a:moveTo>
                  <a:pt x="106" y="372"/>
                </a:moveTo>
                <a:cubicBezTo>
                  <a:pt x="112" y="359"/>
                  <a:pt x="118" y="346"/>
                  <a:pt x="125" y="333"/>
                </a:cubicBezTo>
                <a:cubicBezTo>
                  <a:pt x="294" y="333"/>
                  <a:pt x="294" y="333"/>
                  <a:pt x="294" y="333"/>
                </a:cubicBezTo>
                <a:cubicBezTo>
                  <a:pt x="279" y="395"/>
                  <a:pt x="270" y="462"/>
                  <a:pt x="2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72" y="478"/>
                  <a:pt x="85" y="423"/>
                  <a:pt x="106" y="372"/>
                </a:cubicBezTo>
                <a:close/>
                <a:moveTo>
                  <a:pt x="125" y="800"/>
                </a:moveTo>
                <a:cubicBezTo>
                  <a:pt x="118" y="787"/>
                  <a:pt x="112" y="774"/>
                  <a:pt x="106" y="761"/>
                </a:cubicBezTo>
                <a:cubicBezTo>
                  <a:pt x="85" y="710"/>
                  <a:pt x="72" y="656"/>
                  <a:pt x="68" y="600"/>
                </a:cubicBezTo>
                <a:cubicBezTo>
                  <a:pt x="268" y="600"/>
                  <a:pt x="268" y="600"/>
                  <a:pt x="268" y="600"/>
                </a:cubicBezTo>
                <a:cubicBezTo>
                  <a:pt x="270" y="671"/>
                  <a:pt x="279" y="738"/>
                  <a:pt x="294" y="800"/>
                </a:cubicBezTo>
                <a:lnTo>
                  <a:pt x="125" y="800"/>
                </a:lnTo>
                <a:close/>
                <a:moveTo>
                  <a:pt x="372" y="1027"/>
                </a:moveTo>
                <a:cubicBezTo>
                  <a:pt x="313" y="1002"/>
                  <a:pt x="259" y="966"/>
                  <a:pt x="213" y="920"/>
                </a:cubicBezTo>
                <a:cubicBezTo>
                  <a:pt x="197" y="903"/>
                  <a:pt x="181" y="885"/>
                  <a:pt x="167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35" y="935"/>
                  <a:pt x="365" y="994"/>
                  <a:pt x="401" y="1038"/>
                </a:cubicBezTo>
                <a:cubicBezTo>
                  <a:pt x="391" y="1035"/>
                  <a:pt x="382" y="1031"/>
                  <a:pt x="372" y="1027"/>
                </a:cubicBezTo>
                <a:close/>
                <a:moveTo>
                  <a:pt x="534" y="1061"/>
                </a:moveTo>
                <a:cubicBezTo>
                  <a:pt x="520" y="1056"/>
                  <a:pt x="506" y="1048"/>
                  <a:pt x="492" y="1037"/>
                </a:cubicBezTo>
                <a:cubicBezTo>
                  <a:pt x="464" y="1014"/>
                  <a:pt x="437" y="979"/>
                  <a:pt x="414" y="936"/>
                </a:cubicBezTo>
                <a:cubicBezTo>
                  <a:pt x="402" y="915"/>
                  <a:pt x="392" y="891"/>
                  <a:pt x="383" y="867"/>
                </a:cubicBezTo>
                <a:cubicBezTo>
                  <a:pt x="534" y="867"/>
                  <a:pt x="534" y="867"/>
                  <a:pt x="534" y="867"/>
                </a:cubicBezTo>
                <a:lnTo>
                  <a:pt x="534" y="1061"/>
                </a:lnTo>
                <a:close/>
                <a:moveTo>
                  <a:pt x="534" y="800"/>
                </a:moveTo>
                <a:cubicBezTo>
                  <a:pt x="362" y="800"/>
                  <a:pt x="362" y="800"/>
                  <a:pt x="362" y="800"/>
                </a:cubicBezTo>
                <a:cubicBezTo>
                  <a:pt x="360" y="791"/>
                  <a:pt x="358" y="782"/>
                  <a:pt x="356" y="773"/>
                </a:cubicBezTo>
                <a:cubicBezTo>
                  <a:pt x="343" y="718"/>
                  <a:pt x="336" y="660"/>
                  <a:pt x="334" y="600"/>
                </a:cubicBezTo>
                <a:cubicBezTo>
                  <a:pt x="534" y="600"/>
                  <a:pt x="534" y="600"/>
                  <a:pt x="534" y="600"/>
                </a:cubicBezTo>
                <a:lnTo>
                  <a:pt x="534" y="800"/>
                </a:lnTo>
                <a:close/>
                <a:moveTo>
                  <a:pt x="534" y="533"/>
                </a:moveTo>
                <a:cubicBezTo>
                  <a:pt x="334" y="533"/>
                  <a:pt x="334" y="533"/>
                  <a:pt x="334" y="533"/>
                </a:cubicBezTo>
                <a:cubicBezTo>
                  <a:pt x="336" y="474"/>
                  <a:pt x="343" y="416"/>
                  <a:pt x="356" y="361"/>
                </a:cubicBezTo>
                <a:cubicBezTo>
                  <a:pt x="358" y="351"/>
                  <a:pt x="360" y="342"/>
                  <a:pt x="362" y="333"/>
                </a:cubicBezTo>
                <a:cubicBezTo>
                  <a:pt x="534" y="333"/>
                  <a:pt x="534" y="333"/>
                  <a:pt x="534" y="333"/>
                </a:cubicBezTo>
                <a:lnTo>
                  <a:pt x="534" y="533"/>
                </a:lnTo>
                <a:close/>
                <a:moveTo>
                  <a:pt x="534" y="267"/>
                </a:moveTo>
                <a:cubicBezTo>
                  <a:pt x="383" y="267"/>
                  <a:pt x="383" y="267"/>
                  <a:pt x="383" y="267"/>
                </a:cubicBezTo>
                <a:cubicBezTo>
                  <a:pt x="392" y="242"/>
                  <a:pt x="402" y="219"/>
                  <a:pt x="414" y="197"/>
                </a:cubicBezTo>
                <a:cubicBezTo>
                  <a:pt x="437" y="154"/>
                  <a:pt x="464" y="119"/>
                  <a:pt x="492" y="97"/>
                </a:cubicBezTo>
                <a:cubicBezTo>
                  <a:pt x="506" y="86"/>
                  <a:pt x="520" y="78"/>
                  <a:pt x="534" y="73"/>
                </a:cubicBezTo>
                <a:lnTo>
                  <a:pt x="534" y="267"/>
                </a:lnTo>
                <a:close/>
                <a:moveTo>
                  <a:pt x="1009" y="333"/>
                </a:moveTo>
                <a:cubicBezTo>
                  <a:pt x="1016" y="346"/>
                  <a:pt x="1022" y="359"/>
                  <a:pt x="1028" y="372"/>
                </a:cubicBezTo>
                <a:cubicBezTo>
                  <a:pt x="1049" y="423"/>
                  <a:pt x="1062" y="478"/>
                  <a:pt x="1066" y="533"/>
                </a:cubicBezTo>
                <a:cubicBezTo>
                  <a:pt x="866" y="533"/>
                  <a:pt x="866" y="533"/>
                  <a:pt x="866" y="533"/>
                </a:cubicBezTo>
                <a:cubicBezTo>
                  <a:pt x="864" y="462"/>
                  <a:pt x="855" y="395"/>
                  <a:pt x="840" y="333"/>
                </a:cubicBezTo>
                <a:lnTo>
                  <a:pt x="1009" y="333"/>
                </a:lnTo>
                <a:close/>
                <a:moveTo>
                  <a:pt x="762" y="106"/>
                </a:moveTo>
                <a:cubicBezTo>
                  <a:pt x="821" y="131"/>
                  <a:pt x="875" y="167"/>
                  <a:pt x="921" y="213"/>
                </a:cubicBezTo>
                <a:cubicBezTo>
                  <a:pt x="937" y="230"/>
                  <a:pt x="953" y="248"/>
                  <a:pt x="967" y="267"/>
                </a:cubicBezTo>
                <a:cubicBezTo>
                  <a:pt x="822" y="267"/>
                  <a:pt x="822" y="267"/>
                  <a:pt x="822" y="267"/>
                </a:cubicBezTo>
                <a:cubicBezTo>
                  <a:pt x="799" y="198"/>
                  <a:pt x="769" y="140"/>
                  <a:pt x="733" y="95"/>
                </a:cubicBezTo>
                <a:cubicBezTo>
                  <a:pt x="743" y="98"/>
                  <a:pt x="752" y="102"/>
                  <a:pt x="762" y="106"/>
                </a:cubicBezTo>
                <a:close/>
                <a:moveTo>
                  <a:pt x="600" y="73"/>
                </a:moveTo>
                <a:cubicBezTo>
                  <a:pt x="614" y="78"/>
                  <a:pt x="628" y="86"/>
                  <a:pt x="642" y="97"/>
                </a:cubicBezTo>
                <a:cubicBezTo>
                  <a:pt x="670" y="119"/>
                  <a:pt x="697" y="154"/>
                  <a:pt x="720" y="197"/>
                </a:cubicBezTo>
                <a:cubicBezTo>
                  <a:pt x="732" y="219"/>
                  <a:pt x="742" y="242"/>
                  <a:pt x="751" y="267"/>
                </a:cubicBezTo>
                <a:cubicBezTo>
                  <a:pt x="600" y="267"/>
                  <a:pt x="600" y="267"/>
                  <a:pt x="600" y="267"/>
                </a:cubicBezTo>
                <a:lnTo>
                  <a:pt x="600" y="73"/>
                </a:lnTo>
                <a:close/>
                <a:moveTo>
                  <a:pt x="600" y="333"/>
                </a:moveTo>
                <a:cubicBezTo>
                  <a:pt x="772" y="333"/>
                  <a:pt x="772" y="333"/>
                  <a:pt x="772" y="333"/>
                </a:cubicBezTo>
                <a:cubicBezTo>
                  <a:pt x="774" y="342"/>
                  <a:pt x="776" y="351"/>
                  <a:pt x="778" y="361"/>
                </a:cubicBezTo>
                <a:cubicBezTo>
                  <a:pt x="791" y="416"/>
                  <a:pt x="798" y="474"/>
                  <a:pt x="800" y="533"/>
                </a:cubicBezTo>
                <a:cubicBezTo>
                  <a:pt x="600" y="533"/>
                  <a:pt x="600" y="533"/>
                  <a:pt x="600" y="533"/>
                </a:cubicBezTo>
                <a:lnTo>
                  <a:pt x="600" y="333"/>
                </a:lnTo>
                <a:close/>
                <a:moveTo>
                  <a:pt x="600" y="600"/>
                </a:moveTo>
                <a:cubicBezTo>
                  <a:pt x="800" y="600"/>
                  <a:pt x="800" y="600"/>
                  <a:pt x="800" y="600"/>
                </a:cubicBezTo>
                <a:cubicBezTo>
                  <a:pt x="798" y="660"/>
                  <a:pt x="791" y="718"/>
                  <a:pt x="778" y="773"/>
                </a:cubicBezTo>
                <a:cubicBezTo>
                  <a:pt x="776" y="782"/>
                  <a:pt x="774" y="791"/>
                  <a:pt x="772" y="800"/>
                </a:cubicBezTo>
                <a:cubicBezTo>
                  <a:pt x="600" y="800"/>
                  <a:pt x="600" y="800"/>
                  <a:pt x="600" y="800"/>
                </a:cubicBezTo>
                <a:lnTo>
                  <a:pt x="600" y="600"/>
                </a:lnTo>
                <a:close/>
                <a:moveTo>
                  <a:pt x="642" y="1037"/>
                </a:moveTo>
                <a:cubicBezTo>
                  <a:pt x="628" y="1048"/>
                  <a:pt x="614" y="1056"/>
                  <a:pt x="600" y="1061"/>
                </a:cubicBezTo>
                <a:cubicBezTo>
                  <a:pt x="600" y="867"/>
                  <a:pt x="600" y="867"/>
                  <a:pt x="600" y="867"/>
                </a:cubicBezTo>
                <a:cubicBezTo>
                  <a:pt x="751" y="867"/>
                  <a:pt x="751" y="867"/>
                  <a:pt x="751" y="867"/>
                </a:cubicBezTo>
                <a:cubicBezTo>
                  <a:pt x="742" y="891"/>
                  <a:pt x="732" y="915"/>
                  <a:pt x="720" y="936"/>
                </a:cubicBezTo>
                <a:cubicBezTo>
                  <a:pt x="697" y="979"/>
                  <a:pt x="670" y="1014"/>
                  <a:pt x="642" y="1037"/>
                </a:cubicBezTo>
                <a:close/>
                <a:moveTo>
                  <a:pt x="921" y="920"/>
                </a:moveTo>
                <a:cubicBezTo>
                  <a:pt x="875" y="966"/>
                  <a:pt x="821" y="1002"/>
                  <a:pt x="762" y="1027"/>
                </a:cubicBezTo>
                <a:cubicBezTo>
                  <a:pt x="752" y="1031"/>
                  <a:pt x="743" y="1035"/>
                  <a:pt x="733" y="1038"/>
                </a:cubicBezTo>
                <a:cubicBezTo>
                  <a:pt x="769" y="994"/>
                  <a:pt x="799" y="935"/>
                  <a:pt x="822" y="867"/>
                </a:cubicBezTo>
                <a:cubicBezTo>
                  <a:pt x="967" y="867"/>
                  <a:pt x="967" y="867"/>
                  <a:pt x="967" y="867"/>
                </a:cubicBezTo>
                <a:cubicBezTo>
                  <a:pt x="953" y="885"/>
                  <a:pt x="937" y="903"/>
                  <a:pt x="921" y="920"/>
                </a:cubicBezTo>
                <a:close/>
                <a:moveTo>
                  <a:pt x="1028" y="761"/>
                </a:moveTo>
                <a:cubicBezTo>
                  <a:pt x="1022" y="774"/>
                  <a:pt x="1016" y="787"/>
                  <a:pt x="1009" y="800"/>
                </a:cubicBezTo>
                <a:cubicBezTo>
                  <a:pt x="840" y="800"/>
                  <a:pt x="840" y="800"/>
                  <a:pt x="840" y="800"/>
                </a:cubicBezTo>
                <a:cubicBezTo>
                  <a:pt x="855" y="738"/>
                  <a:pt x="864" y="671"/>
                  <a:pt x="866" y="600"/>
                </a:cubicBezTo>
                <a:cubicBezTo>
                  <a:pt x="1066" y="600"/>
                  <a:pt x="1066" y="600"/>
                  <a:pt x="1066" y="600"/>
                </a:cubicBezTo>
                <a:cubicBezTo>
                  <a:pt x="1062" y="656"/>
                  <a:pt x="1049" y="710"/>
                  <a:pt x="1028" y="76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56" name="ZoneTexte 255"/>
          <p:cNvSpPr txBox="1"/>
          <p:nvPr/>
        </p:nvSpPr>
        <p:spPr>
          <a:xfrm>
            <a:off x="6804248" y="1810184"/>
            <a:ext cx="404400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4800" dirty="0" smtClean="0">
                <a:solidFill>
                  <a:srgbClr val="FFFFFF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09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.xml><?xml version="1.0" encoding="utf-8"?>
<a:theme xmlns:a="http://schemas.openxmlformats.org/drawingml/2006/main" name="OFR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solidFill>
          <a:srgbClr val="FF7C80"/>
        </a:solidFill>
        <a:ln>
          <a:solidFill>
            <a:schemeClr val="tx1">
              <a:lumMod val="65000"/>
              <a:lumOff val="35000"/>
            </a:schemeClr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3.xml><?xml version="1.0" encoding="utf-8"?>
<a:theme xmlns:a="http://schemas.openxmlformats.org/drawingml/2006/main" name="1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4.xml><?xml version="1.0" encoding="utf-8"?>
<a:theme xmlns:a="http://schemas.openxmlformats.org/drawingml/2006/main" name="2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5.xml><?xml version="1.0" encoding="utf-8"?>
<a:theme xmlns:a="http://schemas.openxmlformats.org/drawingml/2006/main" name="OUK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6.xml><?xml version="1.0" encoding="utf-8"?>
<a:theme xmlns:a="http://schemas.openxmlformats.org/drawingml/2006/main" name="4_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7.xml><?xml version="1.0" encoding="utf-8"?>
<a:theme xmlns:a="http://schemas.openxmlformats.org/drawingml/2006/main" name="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8.xml><?xml version="1.0" encoding="utf-8"?>
<a:theme xmlns:a="http://schemas.openxmlformats.org/drawingml/2006/main" name="3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48289</TotalTime>
  <Words>697</Words>
  <Application>Microsoft Office PowerPoint</Application>
  <PresentationFormat>Affichage à l'écran (16:9)</PresentationFormat>
  <Paragraphs>287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20</vt:i4>
      </vt:variant>
    </vt:vector>
  </HeadingPairs>
  <TitlesOfParts>
    <vt:vector size="39" baseType="lpstr">
      <vt:lpstr>ＭＳ Ｐゴシック</vt:lpstr>
      <vt:lpstr>Aharoni</vt:lpstr>
      <vt:lpstr>Andalus</vt:lpstr>
      <vt:lpstr>Arial</vt:lpstr>
      <vt:lpstr>Arial Rounded MT Bold</vt:lpstr>
      <vt:lpstr>Calibri</vt:lpstr>
      <vt:lpstr>Helvetica 35 Thin</vt:lpstr>
      <vt:lpstr>Helvetica 55 Roman</vt:lpstr>
      <vt:lpstr>Helvetica 75</vt:lpstr>
      <vt:lpstr>Helvetica 75 Bold</vt:lpstr>
      <vt:lpstr>Wingdings</vt:lpstr>
      <vt:lpstr>blank</vt:lpstr>
      <vt:lpstr>OFR_template</vt:lpstr>
      <vt:lpstr>1_blank</vt:lpstr>
      <vt:lpstr>2_blank</vt:lpstr>
      <vt:lpstr>OUK_template</vt:lpstr>
      <vt:lpstr>4_OFR Brest Practice</vt:lpstr>
      <vt:lpstr>OFR Brest Practice</vt:lpstr>
      <vt:lpstr>3_blank</vt:lpstr>
      <vt:lpstr>Troubleshooting with QUIC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Company>ORANGE FT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HAMCHAOUI Isabelle IMT/OLN</dc:creator>
  <cp:lastModifiedBy>HAMCHAOUI Isabelle INNOV/NET</cp:lastModifiedBy>
  <cp:revision>355</cp:revision>
  <dcterms:created xsi:type="dcterms:W3CDTF">2017-11-14T13:45:38Z</dcterms:created>
  <dcterms:modified xsi:type="dcterms:W3CDTF">2021-10-31T23:29:44Z</dcterms:modified>
</cp:coreProperties>
</file>